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04" r:id="rId3"/>
    <p:sldId id="300" r:id="rId4"/>
    <p:sldId id="299" r:id="rId5"/>
    <p:sldId id="259" r:id="rId6"/>
    <p:sldId id="302" r:id="rId7"/>
    <p:sldId id="301" r:id="rId8"/>
    <p:sldId id="303" r:id="rId9"/>
    <p:sldId id="309" r:id="rId10"/>
    <p:sldId id="265" r:id="rId11"/>
    <p:sldId id="266" r:id="rId12"/>
    <p:sldId id="293" r:id="rId13"/>
    <p:sldId id="308" r:id="rId14"/>
    <p:sldId id="291" r:id="rId15"/>
    <p:sldId id="305" r:id="rId16"/>
    <p:sldId id="292" r:id="rId17"/>
    <p:sldId id="271" r:id="rId18"/>
    <p:sldId id="260" r:id="rId19"/>
    <p:sldId id="261" r:id="rId20"/>
    <p:sldId id="262" r:id="rId21"/>
    <p:sldId id="264" r:id="rId22"/>
    <p:sldId id="287" r:id="rId23"/>
    <p:sldId id="263" r:id="rId24"/>
    <p:sldId id="310" r:id="rId25"/>
    <p:sldId id="311" r:id="rId26"/>
    <p:sldId id="344" r:id="rId27"/>
    <p:sldId id="257" r:id="rId28"/>
    <p:sldId id="258" r:id="rId29"/>
    <p:sldId id="272" r:id="rId30"/>
    <p:sldId id="286" r:id="rId31"/>
    <p:sldId id="289" r:id="rId32"/>
    <p:sldId id="290" r:id="rId33"/>
    <p:sldId id="297" r:id="rId34"/>
    <p:sldId id="337" r:id="rId35"/>
    <p:sldId id="338" r:id="rId36"/>
    <p:sldId id="346" r:id="rId37"/>
    <p:sldId id="340" r:id="rId38"/>
    <p:sldId id="314" r:id="rId39"/>
    <p:sldId id="345" r:id="rId40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D094B5-F9FA-4C26-8E44-8D3D6C8B44AD}" v="8" dt="2019-05-25T20:57:28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77" autoAdjust="0"/>
  </p:normalViewPr>
  <p:slideViewPr>
    <p:cSldViewPr>
      <p:cViewPr varScale="1">
        <p:scale>
          <a:sx n="114" d="100"/>
          <a:sy n="114" d="100"/>
        </p:scale>
        <p:origin x="438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ques Barbet" userId="1c6d25600e1822a1" providerId="LiveId" clId="{7AD094B5-F9FA-4C26-8E44-8D3D6C8B44AD}"/>
    <pc:docChg chg="custSel delSld modSld">
      <pc:chgData name="Jacques Barbet" userId="1c6d25600e1822a1" providerId="LiveId" clId="{7AD094B5-F9FA-4C26-8E44-8D3D6C8B44AD}" dt="2019-05-25T21:00:05.449" v="394" actId="6549"/>
      <pc:docMkLst>
        <pc:docMk/>
      </pc:docMkLst>
      <pc:sldChg chg="modSp">
        <pc:chgData name="Jacques Barbet" userId="1c6d25600e1822a1" providerId="LiveId" clId="{7AD094B5-F9FA-4C26-8E44-8D3D6C8B44AD}" dt="2019-05-25T20:43:41.498" v="125" actId="6549"/>
        <pc:sldMkLst>
          <pc:docMk/>
          <pc:sldMk cId="0" sldId="287"/>
        </pc:sldMkLst>
        <pc:spChg chg="mod">
          <ac:chgData name="Jacques Barbet" userId="1c6d25600e1822a1" providerId="LiveId" clId="{7AD094B5-F9FA-4C26-8E44-8D3D6C8B44AD}" dt="2019-05-25T20:43:41.498" v="125" actId="6549"/>
          <ac:spMkLst>
            <pc:docMk/>
            <pc:sldMk cId="0" sldId="287"/>
            <ac:spMk id="24578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4:41.188" v="129" actId="20577"/>
        <pc:sldMkLst>
          <pc:docMk/>
          <pc:sldMk cId="0" sldId="290"/>
        </pc:sldMkLst>
        <pc:spChg chg="mod">
          <ac:chgData name="Jacques Barbet" userId="1c6d25600e1822a1" providerId="LiveId" clId="{7AD094B5-F9FA-4C26-8E44-8D3D6C8B44AD}" dt="2019-05-25T20:44:41.188" v="129" actId="20577"/>
          <ac:spMkLst>
            <pc:docMk/>
            <pc:sldMk cId="0" sldId="290"/>
            <ac:spMk id="34818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0:05.887" v="37" actId="20577"/>
        <pc:sldMkLst>
          <pc:docMk/>
          <pc:sldMk cId="0" sldId="293"/>
        </pc:sldMkLst>
        <pc:spChg chg="mod">
          <ac:chgData name="Jacques Barbet" userId="1c6d25600e1822a1" providerId="LiveId" clId="{7AD094B5-F9FA-4C26-8E44-8D3D6C8B44AD}" dt="2019-05-25T20:40:05.887" v="37" actId="20577"/>
          <ac:spMkLst>
            <pc:docMk/>
            <pc:sldMk cId="0" sldId="293"/>
            <ac:spMk id="14339" creationId="{00000000-0000-0000-0000-000000000000}"/>
          </ac:spMkLst>
        </pc:spChg>
      </pc:sldChg>
      <pc:sldChg chg="modSp del">
        <pc:chgData name="Jacques Barbet" userId="1c6d25600e1822a1" providerId="LiveId" clId="{7AD094B5-F9FA-4C26-8E44-8D3D6C8B44AD}" dt="2019-05-25T20:57:41.918" v="365" actId="2696"/>
        <pc:sldMkLst>
          <pc:docMk/>
          <pc:sldMk cId="0" sldId="295"/>
        </pc:sldMkLst>
        <pc:spChg chg="mod">
          <ac:chgData name="Jacques Barbet" userId="1c6d25600e1822a1" providerId="LiveId" clId="{7AD094B5-F9FA-4C26-8E44-8D3D6C8B44AD}" dt="2019-05-25T20:57:17.723" v="359"/>
          <ac:spMkLst>
            <pc:docMk/>
            <pc:sldMk cId="0" sldId="295"/>
            <ac:spMk id="67587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3:56.310" v="127" actId="20577"/>
        <pc:sldMkLst>
          <pc:docMk/>
          <pc:sldMk cId="0" sldId="303"/>
        </pc:sldMkLst>
        <pc:spChg chg="mod">
          <ac:chgData name="Jacques Barbet" userId="1c6d25600e1822a1" providerId="LiveId" clId="{7AD094B5-F9FA-4C26-8E44-8D3D6C8B44AD}" dt="2019-05-25T20:43:56.310" v="127" actId="20577"/>
          <ac:spMkLst>
            <pc:docMk/>
            <pc:sldMk cId="0" sldId="303"/>
            <ac:spMk id="10242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2:47.116" v="124" actId="5793"/>
        <pc:sldMkLst>
          <pc:docMk/>
          <pc:sldMk cId="0" sldId="308"/>
        </pc:sldMkLst>
        <pc:spChg chg="mod">
          <ac:chgData name="Jacques Barbet" userId="1c6d25600e1822a1" providerId="LiveId" clId="{7AD094B5-F9FA-4C26-8E44-8D3D6C8B44AD}" dt="2019-05-25T20:42:47.116" v="124" actId="5793"/>
          <ac:spMkLst>
            <pc:docMk/>
            <pc:sldMk cId="0" sldId="308"/>
            <ac:spMk id="15363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5:08.101" v="134" actId="20577"/>
        <pc:sldMkLst>
          <pc:docMk/>
          <pc:sldMk cId="0" sldId="312"/>
        </pc:sldMkLst>
        <pc:spChg chg="mod">
          <ac:chgData name="Jacques Barbet" userId="1c6d25600e1822a1" providerId="LiveId" clId="{7AD094B5-F9FA-4C26-8E44-8D3D6C8B44AD}" dt="2019-05-25T20:45:08.101" v="134" actId="20577"/>
          <ac:spMkLst>
            <pc:docMk/>
            <pc:sldMk cId="0" sldId="312"/>
            <ac:spMk id="38915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5:50.867" v="152" actId="20577"/>
        <pc:sldMkLst>
          <pc:docMk/>
          <pc:sldMk cId="0" sldId="316"/>
        </pc:sldMkLst>
        <pc:spChg chg="mod">
          <ac:chgData name="Jacques Barbet" userId="1c6d25600e1822a1" providerId="LiveId" clId="{7AD094B5-F9FA-4C26-8E44-8D3D6C8B44AD}" dt="2019-05-25T20:45:50.867" v="152" actId="20577"/>
          <ac:spMkLst>
            <pc:docMk/>
            <pc:sldMk cId="0" sldId="316"/>
            <ac:spMk id="43010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48:32.930" v="263" actId="20577"/>
        <pc:sldMkLst>
          <pc:docMk/>
          <pc:sldMk cId="0" sldId="325"/>
        </pc:sldMkLst>
        <pc:spChg chg="mod">
          <ac:chgData name="Jacques Barbet" userId="1c6d25600e1822a1" providerId="LiveId" clId="{7AD094B5-F9FA-4C26-8E44-8D3D6C8B44AD}" dt="2019-05-25T20:46:39.859" v="170" actId="20577"/>
          <ac:spMkLst>
            <pc:docMk/>
            <pc:sldMk cId="0" sldId="325"/>
            <ac:spMk id="53250" creationId="{00000000-0000-0000-0000-000000000000}"/>
          </ac:spMkLst>
        </pc:spChg>
        <pc:spChg chg="mod">
          <ac:chgData name="Jacques Barbet" userId="1c6d25600e1822a1" providerId="LiveId" clId="{7AD094B5-F9FA-4C26-8E44-8D3D6C8B44AD}" dt="2019-05-25T20:48:32.930" v="263" actId="20577"/>
          <ac:spMkLst>
            <pc:docMk/>
            <pc:sldMk cId="0" sldId="325"/>
            <ac:spMk id="53251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52:28.299" v="297" actId="20577"/>
        <pc:sldMkLst>
          <pc:docMk/>
          <pc:sldMk cId="0" sldId="326"/>
        </pc:sldMkLst>
        <pc:spChg chg="mod">
          <ac:chgData name="Jacques Barbet" userId="1c6d25600e1822a1" providerId="LiveId" clId="{7AD094B5-F9FA-4C26-8E44-8D3D6C8B44AD}" dt="2019-05-25T20:46:49.761" v="171"/>
          <ac:spMkLst>
            <pc:docMk/>
            <pc:sldMk cId="0" sldId="326"/>
            <ac:spMk id="54274" creationId="{00000000-0000-0000-0000-000000000000}"/>
          </ac:spMkLst>
        </pc:spChg>
        <pc:spChg chg="mod">
          <ac:chgData name="Jacques Barbet" userId="1c6d25600e1822a1" providerId="LiveId" clId="{7AD094B5-F9FA-4C26-8E44-8D3D6C8B44AD}" dt="2019-05-25T20:52:28.299" v="297" actId="20577"/>
          <ac:spMkLst>
            <pc:docMk/>
            <pc:sldMk cId="0" sldId="326"/>
            <ac:spMk id="54275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55:47.029" v="343" actId="20577"/>
        <pc:sldMkLst>
          <pc:docMk/>
          <pc:sldMk cId="0" sldId="327"/>
        </pc:sldMkLst>
        <pc:spChg chg="mod">
          <ac:chgData name="Jacques Barbet" userId="1c6d25600e1822a1" providerId="LiveId" clId="{7AD094B5-F9FA-4C26-8E44-8D3D6C8B44AD}" dt="2019-05-25T20:55:47.029" v="343" actId="20577"/>
          <ac:spMkLst>
            <pc:docMk/>
            <pc:sldMk cId="0" sldId="327"/>
            <ac:spMk id="55299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1:00:05.449" v="394" actId="6549"/>
        <pc:sldMkLst>
          <pc:docMk/>
          <pc:sldMk cId="0" sldId="336"/>
        </pc:sldMkLst>
        <pc:spChg chg="mod">
          <ac:chgData name="Jacques Barbet" userId="1c6d25600e1822a1" providerId="LiveId" clId="{7AD094B5-F9FA-4C26-8E44-8D3D6C8B44AD}" dt="2019-05-25T21:00:05.449" v="394" actId="6549"/>
          <ac:spMkLst>
            <pc:docMk/>
            <pc:sldMk cId="0" sldId="336"/>
            <ac:spMk id="69635" creationId="{00000000-0000-0000-0000-000000000000}"/>
          </ac:spMkLst>
        </pc:spChg>
      </pc:sldChg>
      <pc:sldChg chg="modSp">
        <pc:chgData name="Jacques Barbet" userId="1c6d25600e1822a1" providerId="LiveId" clId="{7AD094B5-F9FA-4C26-8E44-8D3D6C8B44AD}" dt="2019-05-25T20:59:01.331" v="392" actId="6549"/>
        <pc:sldMkLst>
          <pc:docMk/>
          <pc:sldMk cId="2870246281" sldId="345"/>
        </pc:sldMkLst>
        <pc:spChg chg="mod">
          <ac:chgData name="Jacques Barbet" userId="1c6d25600e1822a1" providerId="LiveId" clId="{7AD094B5-F9FA-4C26-8E44-8D3D6C8B44AD}" dt="2019-05-25T20:57:33.007" v="364" actId="20577"/>
          <ac:spMkLst>
            <pc:docMk/>
            <pc:sldMk cId="2870246281" sldId="345"/>
            <ac:spMk id="2" creationId="{696ADA53-2EB1-4721-BF70-95B83B025046}"/>
          </ac:spMkLst>
        </pc:spChg>
        <pc:spChg chg="mod">
          <ac:chgData name="Jacques Barbet" userId="1c6d25600e1822a1" providerId="LiveId" clId="{7AD094B5-F9FA-4C26-8E44-8D3D6C8B44AD}" dt="2019-05-25T20:59:01.331" v="392" actId="6549"/>
          <ac:spMkLst>
            <pc:docMk/>
            <pc:sldMk cId="2870246281" sldId="345"/>
            <ac:spMk id="5" creationId="{A1B05831-4B6F-4562-93E5-0A30A0B4F0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74D875-E1DD-4763-888A-C3452EC9B24E}" type="datetimeFigureOut">
              <a:rPr lang="fr-FR"/>
              <a:pPr>
                <a:defRPr/>
              </a:pPr>
              <a:t>26/08/2019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94F82D1-8AD0-4C76-825F-02C8447F6B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2C2FC-0B5C-4B35-A363-BDCBA088AC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669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84D8F-29E5-46C8-979B-D023052B05A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7032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33406-7472-4323-B2B1-E1BD228E316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8445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54F9A-B478-4E19-A38B-55D6AAAFFD9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640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12F2E-72BA-4D6A-B9FB-2A724F373B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2455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2000" b="0" cap="all"/>
            </a:lvl1pPr>
          </a:lstStyle>
          <a:p>
            <a:r>
              <a:rPr lang="fr-FR" dirty="0"/>
              <a:t>Cliquez pour modifier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EC9C1-53AC-4742-AB57-39CDDC19307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6122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95C07-23B4-4ADB-97F6-90133FD87AC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1416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D9253-D91E-454E-A6B0-C9BE0C9CDAC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4936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1C314-9B52-4154-B755-9E85974E617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328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B6470-00EE-4510-A764-1AA1FF036E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2582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D8E64-B021-48BC-8D3A-FDE4A2B0543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2931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4F23E-D334-4C42-9799-80AC3FFD712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411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36663" y="274638"/>
            <a:ext cx="10345737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73825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5A78B96-CE5E-4569-91DC-B7659427106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1371600"/>
            <a:ext cx="12192000" cy="2286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pic>
        <p:nvPicPr>
          <p:cNvPr id="1032" name="Picture 1" descr="C:\Users\Jacque Barbet\Documents\Arronax\arronax_carre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44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fr-FR" altLang="fr-FR"/>
              <a:t>Kinetic analyses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/>
              <a:t>Jacques Barbet</a:t>
            </a:r>
          </a:p>
        </p:txBody>
      </p:sp>
      <p:sp>
        <p:nvSpPr>
          <p:cNvPr id="307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5CE1C3-1439-4240-B1ED-B302550719D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Software packages</a:t>
            </a:r>
            <a:endParaRPr lang="en-US" altLang="fr-FR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33563"/>
            <a:ext cx="2671763" cy="14430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3429000" y="3832225"/>
            <a:ext cx="1143000" cy="114300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419600" y="4822825"/>
            <a:ext cx="304800" cy="3048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886200" y="3527425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038600" y="350043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Dose</a:t>
            </a:r>
            <a:endParaRPr lang="en-US" altLang="fr-FR" sz="180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83113" y="4643438"/>
            <a:ext cx="395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k</a:t>
            </a:r>
            <a:r>
              <a:rPr lang="fr-FR" altLang="fr-FR" sz="1600" baseline="-25000"/>
              <a:t>el</a:t>
            </a:r>
            <a:endParaRPr lang="en-US" altLang="fr-FR" sz="1800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770313" y="4213225"/>
            <a:ext cx="420687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Vc</a:t>
            </a:r>
            <a:endParaRPr lang="en-US" altLang="fr-FR" sz="180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80225" y="1941513"/>
            <a:ext cx="3187700" cy="3970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A SAAM31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 A one-compartment model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H PAR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 Dose is expressed as 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IC(1)    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L(0,1)    2.000000E-01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H DAT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 Time (min)   Observed Values (% of dose)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101F(1)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0             100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1.5           74.4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2             67.3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3             54.8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3.5           49.6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5             36.7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10            13.5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20            1.83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30            0.24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45            0.012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            60            0.00061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 ****************  END OF DECK</a:t>
            </a:r>
            <a:endParaRPr lang="en-US" altLang="fr-FR" sz="1800"/>
          </a:p>
        </p:txBody>
      </p:sp>
      <p:sp>
        <p:nvSpPr>
          <p:cNvPr id="12299" name="ZoneTexte 11"/>
          <p:cNvSpPr txBox="1">
            <a:spLocks noChangeArrowheads="1"/>
          </p:cNvSpPr>
          <p:nvPr/>
        </p:nvSpPr>
        <p:spPr bwMode="auto">
          <a:xfrm>
            <a:off x="2362200" y="5486400"/>
            <a:ext cx="327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Very powerful, free of charge,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Not really easy or intuitive</a:t>
            </a:r>
            <a:endParaRPr lang="en-US" altLang="fr-FR" sz="1800"/>
          </a:p>
        </p:txBody>
      </p:sp>
      <p:sp>
        <p:nvSpPr>
          <p:cNvPr id="12300" name="ZoneTexte 12"/>
          <p:cNvSpPr txBox="1">
            <a:spLocks noChangeArrowheads="1"/>
          </p:cNvSpPr>
          <p:nvPr/>
        </p:nvSpPr>
        <p:spPr bwMode="auto">
          <a:xfrm>
            <a:off x="1143000" y="6397625"/>
            <a:ext cx="967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 dirty="0">
                <a:solidFill>
                  <a:srgbClr val="0070C0"/>
                </a:solidFill>
              </a:rPr>
              <a:t>Novotny JA, Greif P, Boston RC. </a:t>
            </a:r>
            <a:r>
              <a:rPr lang="en-US" altLang="fr-FR" sz="1400" i="1" dirty="0" err="1">
                <a:solidFill>
                  <a:srgbClr val="0070C0"/>
                </a:solidFill>
              </a:rPr>
              <a:t>WinSAAM</a:t>
            </a:r>
            <a:r>
              <a:rPr lang="en-US" altLang="fr-FR" sz="1400" i="1" dirty="0">
                <a:solidFill>
                  <a:srgbClr val="0070C0"/>
                </a:solidFill>
              </a:rPr>
              <a:t>: application and explanation of use. Adv Exp Med Biol. 2003;537:343-51</a:t>
            </a:r>
            <a:endParaRPr lang="fr-FR" altLang="fr-FR" sz="1400" i="1" dirty="0">
              <a:solidFill>
                <a:srgbClr val="0070C0"/>
              </a:solidFill>
            </a:endParaRPr>
          </a:p>
        </p:txBody>
      </p:sp>
      <p:sp>
        <p:nvSpPr>
          <p:cNvPr id="12301" name="Espace réservé du numéro de diapositive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B97E0F-D823-4260-A9CD-BC2A6C72A09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Alternative: Kinetics</a:t>
            </a:r>
          </a:p>
        </p:txBody>
      </p:sp>
      <p:sp>
        <p:nvSpPr>
          <p:cNvPr id="13315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dirty="0"/>
              <a:t>Less powerful than </a:t>
            </a:r>
            <a:r>
              <a:rPr lang="en-US" altLang="fr-FR" dirty="0" err="1"/>
              <a:t>WinSAAM</a:t>
            </a:r>
            <a:endParaRPr lang="en-US" altLang="fr-FR" dirty="0"/>
          </a:p>
          <a:p>
            <a:r>
              <a:rPr lang="en-US" altLang="fr-FR" dirty="0"/>
              <a:t>Run as an add-in to Microsoft Excel</a:t>
            </a:r>
          </a:p>
          <a:p>
            <a:r>
              <a:rPr lang="en-US" altLang="fr-FR" dirty="0"/>
              <a:t>Reasonably fast</a:t>
            </a:r>
          </a:p>
          <a:p>
            <a:r>
              <a:rPr lang="en-US" altLang="fr-FR" dirty="0"/>
              <a:t>Try to be as intuitive as possible </a:t>
            </a:r>
            <a:r>
              <a:rPr lang="en-US" altLang="fr-FR" dirty="0">
                <a:solidFill>
                  <a:srgbClr val="7030A0"/>
                </a:solidFill>
                <a:sym typeface="Wingdings" panose="05000000000000000000" pitchFamily="2" charset="2"/>
              </a:rPr>
              <a:t></a:t>
            </a:r>
            <a:endParaRPr lang="en-US" altLang="fr-FR" dirty="0">
              <a:solidFill>
                <a:srgbClr val="7030A0"/>
              </a:solidFill>
            </a:endParaRPr>
          </a:p>
          <a:p>
            <a:r>
              <a:rPr lang="en-US" altLang="fr-FR" dirty="0"/>
              <a:t>Everything in the same Excel worksheet</a:t>
            </a:r>
          </a:p>
          <a:p>
            <a:r>
              <a:rPr lang="en-US" altLang="fr-FR" dirty="0"/>
              <a:t>Easy transfer of data from your records</a:t>
            </a:r>
          </a:p>
          <a:p>
            <a:r>
              <a:rPr lang="en-US" altLang="fr-FR" dirty="0"/>
              <a:t>Use Excel graphics</a:t>
            </a:r>
          </a:p>
          <a:p>
            <a:r>
              <a:rPr lang="en-US" altLang="fr-FR" dirty="0">
                <a:solidFill>
                  <a:srgbClr val="0070C0"/>
                </a:solidFill>
              </a:rPr>
              <a:t>Very flexible</a:t>
            </a:r>
          </a:p>
          <a:p>
            <a:endParaRPr lang="en-US" altLang="fr-FR" dirty="0"/>
          </a:p>
          <a:p>
            <a:r>
              <a:rPr lang="en-US" altLang="fr-FR" dirty="0"/>
              <a:t>Needs a PC</a:t>
            </a: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6B87CD-B230-4485-9A7B-2FA104D156A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How does it work?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 dirty="0"/>
              <a:t>Model, data, settings and results in a single Excel worksheet</a:t>
            </a:r>
          </a:p>
          <a:p>
            <a:r>
              <a:rPr lang="en-US" altLang="fr-FR" sz="2000" dirty="0"/>
              <a:t>A Visual Basic routine reads the worksheet and runs the simulation/parameter adjustment program</a:t>
            </a:r>
          </a:p>
          <a:p>
            <a:r>
              <a:rPr lang="en-US" altLang="fr-FR" sz="2000" dirty="0"/>
              <a:t>The Visual Basic routine calls functions contained in a dynamic linked library (DLL) written in Pascal (Delphi)</a:t>
            </a:r>
          </a:p>
          <a:p>
            <a:r>
              <a:rPr lang="en-US" altLang="fr-FR" sz="2000" dirty="0"/>
              <a:t>The functions of the DLL are relatively advanced:</a:t>
            </a:r>
          </a:p>
          <a:p>
            <a:pPr lvl="1"/>
            <a:r>
              <a:rPr lang="en-US" altLang="fr-FR" sz="1800" dirty="0"/>
              <a:t>They compile all literal equations written in the Excel worksheet </a:t>
            </a:r>
          </a:p>
          <a:p>
            <a:pPr lvl="1"/>
            <a:r>
              <a:rPr lang="en-US" altLang="fr-FR" sz="1800" dirty="0"/>
              <a:t>They solve the differential equation system using the Runge-</a:t>
            </a:r>
            <a:r>
              <a:rPr lang="en-US" altLang="fr-FR" sz="1800" dirty="0" err="1"/>
              <a:t>Kutta</a:t>
            </a:r>
            <a:r>
              <a:rPr lang="en-US" altLang="fr-FR" sz="1800" dirty="0"/>
              <a:t> or Chu-Berman algorithms</a:t>
            </a:r>
          </a:p>
          <a:p>
            <a:pPr lvl="1"/>
            <a:r>
              <a:rPr lang="en-US" altLang="fr-FR" sz="1800" dirty="0"/>
              <a:t>They do non-linear weighted least-square adjustments of unknown parameters using the Levenberg-Marquardt algorithm</a:t>
            </a:r>
          </a:p>
          <a:p>
            <a:r>
              <a:rPr lang="en-US" altLang="fr-FR" sz="2200" dirty="0"/>
              <a:t>"Kinetics" works for all compartment models</a:t>
            </a:r>
          </a:p>
          <a:p>
            <a:pPr marL="400050"/>
            <a:r>
              <a:rPr lang="en-US" altLang="fr-FR" sz="2200" dirty="0"/>
              <a:t>For population kinetics use: "Population kinetics"</a:t>
            </a: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B452C0-5F12-4A14-B1EC-AB8AD856FE60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Loading the add-in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dirty="0"/>
              <a:t>Create a folder of your choice and copy the “Kinetics.xlam” file in it</a:t>
            </a:r>
          </a:p>
          <a:p>
            <a:r>
              <a:rPr lang="en-US" altLang="fr-FR" dirty="0"/>
              <a:t>Copy the “Kinex_32.dll” and “Kinex_64.dll” file  in the C:\Windows folder (usually at the root of disk C:, needs administrator privileges)</a:t>
            </a:r>
          </a:p>
          <a:p>
            <a:r>
              <a:rPr lang="en-US" altLang="fr-FR" dirty="0"/>
              <a:t>Open Excel, go to Excel Options (location depends on Excel version), then to Complements and link the “Kinetics.xlam” file as a complement</a:t>
            </a:r>
          </a:p>
          <a:p>
            <a:r>
              <a:rPr lang="en-US" altLang="fr-FR" dirty="0"/>
              <a:t>A new “Expert </a:t>
            </a:r>
            <a:r>
              <a:rPr lang="en-US" altLang="fr-FR" dirty="0" err="1"/>
              <a:t>addins</a:t>
            </a:r>
            <a:r>
              <a:rPr lang="en-US" altLang="fr-FR" dirty="0"/>
              <a:t>” tab should show in the ribbon </a:t>
            </a:r>
          </a:p>
          <a:p>
            <a:r>
              <a:rPr lang="en-US" altLang="fr-FR" dirty="0"/>
              <a:t>By clicking on the tab, a “Kinetics” command should show</a:t>
            </a:r>
          </a:p>
          <a:p>
            <a:endParaRPr lang="en-US" altLang="fr-FR" dirty="0"/>
          </a:p>
          <a:p>
            <a:r>
              <a:rPr lang="en-US" altLang="fr-FR" dirty="0"/>
              <a:t>Note: works with Excel 32 bits and Excel 64 bits</a:t>
            </a: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B21D33-F958-49F7-B62B-2364C4DC7D7E}" type="slidenum">
              <a:rPr lang="en-US" altLang="fr-FR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fr-FR"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2CC4BC9-A7DD-4FA8-A0B4-00C4475E6A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877" b="611"/>
          <a:stretch/>
        </p:blipFill>
        <p:spPr>
          <a:xfrm>
            <a:off x="304791" y="1638890"/>
            <a:ext cx="11683091" cy="1900982"/>
          </a:xfrm>
          <a:prstGeom prst="rect">
            <a:avLst/>
          </a:prstGeom>
        </p:spPr>
      </p:pic>
      <p:sp>
        <p:nvSpPr>
          <p:cNvPr id="1638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Excel data sheet</a:t>
            </a:r>
          </a:p>
        </p:txBody>
      </p:sp>
      <p:sp>
        <p:nvSpPr>
          <p:cNvPr id="1638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868EC1-FE46-40B2-ABB8-FB603E43D490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400"/>
          </a:p>
        </p:txBody>
      </p:sp>
      <p:sp>
        <p:nvSpPr>
          <p:cNvPr id="6" name="Ellipse 5"/>
          <p:cNvSpPr/>
          <p:nvPr/>
        </p:nvSpPr>
        <p:spPr>
          <a:xfrm>
            <a:off x="9982200" y="1923185"/>
            <a:ext cx="1447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038600" y="2057400"/>
            <a:ext cx="10668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94D09F0-498C-45F0-947E-F6FD22FA5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593" y="3733800"/>
            <a:ext cx="8462814" cy="23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/>
          <a:p>
            <a:pPr>
              <a:defRPr/>
            </a:pPr>
            <a:r>
              <a:rPr lang="en-US"/>
              <a:t>PK modeling</a:t>
            </a:r>
          </a:p>
        </p:txBody>
      </p:sp>
      <p:sp>
        <p:nvSpPr>
          <p:cNvPr id="17411" name="Espace réservé du texte 5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/>
          <a:lstStyle/>
          <a:p>
            <a:endParaRPr lang="fr-FR" altLang="fr-FR"/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61AB09-C451-4382-8C22-19FBB878AE0B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Aknowledgments</a:t>
            </a:r>
          </a:p>
        </p:txBody>
      </p:sp>
      <p:sp>
        <p:nvSpPr>
          <p:cNvPr id="18435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fr-FR"/>
              <a:t>François Davodeau, Eric Frampas, Catherine Maurel, Patricia Le Saec, Nolwenn Fichou, Alain Faivre-Chauvet, Thibaud Mauxion, Manuel Bardiès</a:t>
            </a:r>
            <a:br>
              <a:rPr lang="fr-FR" altLang="fr-FR"/>
            </a:br>
            <a:r>
              <a:rPr lang="fr-FR" altLang="fr-FR" sz="1800"/>
              <a:t>(Centre de Recherche en Cancérologie de Nantes-Angers, Inserm U892, CNRS UMR 6299, Nantes)</a:t>
            </a:r>
            <a:endParaRPr lang="fr-FR" altLang="fr-FR" sz="2000"/>
          </a:p>
          <a:p>
            <a:r>
              <a:rPr lang="fr-FR" altLang="fr-FR"/>
              <a:t>Anne Gruaz-Guyon, Faysal Alshoukr </a:t>
            </a:r>
            <a:br>
              <a:rPr lang="fr-FR" altLang="fr-FR"/>
            </a:br>
            <a:r>
              <a:rPr lang="fr-FR" altLang="fr-FR" sz="1800"/>
              <a:t>(Centre de Recherche Biologique Bichat Beaujon, Inserm U773, Paris)</a:t>
            </a:r>
            <a:endParaRPr lang="fr-FR" altLang="fr-FR"/>
          </a:p>
        </p:txBody>
      </p:sp>
      <p:sp>
        <p:nvSpPr>
          <p:cNvPr id="18436" name="ZoneTexte 4"/>
          <p:cNvSpPr txBox="1">
            <a:spLocks noChangeArrowheads="1"/>
          </p:cNvSpPr>
          <p:nvPr/>
        </p:nvSpPr>
        <p:spPr bwMode="auto">
          <a:xfrm>
            <a:off x="609600" y="3810000"/>
            <a:ext cx="109728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400" i="1">
                <a:solidFill>
                  <a:srgbClr val="0070C0"/>
                </a:solidFill>
              </a:rPr>
              <a:t>Alshoukr, F., Rosant, C., Maes, V., Abdelhak, J., Raguin, O., Burg, S., Sarda, L. </a:t>
            </a:r>
            <a:r>
              <a:rPr lang="en-GB" altLang="fr-FR" sz="1400" i="1" u="sng">
                <a:solidFill>
                  <a:srgbClr val="0070C0"/>
                </a:solidFill>
              </a:rPr>
              <a:t>Barbet, J.</a:t>
            </a:r>
            <a:r>
              <a:rPr lang="en-GB" altLang="fr-FR" sz="1400" i="1">
                <a:solidFill>
                  <a:srgbClr val="0070C0"/>
                </a:solidFill>
              </a:rPr>
              <a:t>, Tourwé, D., Pelaprat, D., Gruaz-Guyon, A. Novel neurotensin analogues for radioisotope targeting to neurotensin receptor-positive tumors. Bioconj Chem., 2009, 20, 1602-1610. </a:t>
            </a:r>
            <a:endParaRPr lang="fr-FR" altLang="fr-FR" sz="1400" i="1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Alshoukr F, Prignon A, Brans L, Jallane A, Mendes S, Talbot JN, Tourwé D, </a:t>
            </a:r>
            <a:r>
              <a:rPr lang="en-US" altLang="fr-FR" sz="1400" i="1" u="sng">
                <a:solidFill>
                  <a:srgbClr val="0070C0"/>
                </a:solidFill>
              </a:rPr>
              <a:t>Barbet J</a:t>
            </a:r>
            <a:r>
              <a:rPr lang="en-US" altLang="fr-FR" sz="1400" i="1">
                <a:solidFill>
                  <a:srgbClr val="0070C0"/>
                </a:solidFill>
              </a:rPr>
              <a:t>, Gruaz-Guyon A. Novel DOTA-Neurotensin Analogues for </a:t>
            </a:r>
            <a:r>
              <a:rPr lang="en-US" altLang="fr-FR" sz="1400" i="1" baseline="30000">
                <a:solidFill>
                  <a:srgbClr val="0070C0"/>
                </a:solidFill>
              </a:rPr>
              <a:t>111</a:t>
            </a:r>
            <a:r>
              <a:rPr lang="en-US" altLang="fr-FR" sz="1400" i="1">
                <a:solidFill>
                  <a:srgbClr val="0070C0"/>
                </a:solidFill>
              </a:rPr>
              <a:t>In Scintigraphy and </a:t>
            </a:r>
            <a:r>
              <a:rPr lang="en-US" altLang="fr-FR" sz="1400" i="1" baseline="30000">
                <a:solidFill>
                  <a:srgbClr val="0070C0"/>
                </a:solidFill>
              </a:rPr>
              <a:t>68</a:t>
            </a:r>
            <a:r>
              <a:rPr lang="en-US" altLang="fr-FR" sz="1400" i="1">
                <a:solidFill>
                  <a:srgbClr val="0070C0"/>
                </a:solidFill>
              </a:rPr>
              <a:t>Ga PET Imaging of Neurotensin Receptor-Positive Tumors. Bioconjug Chem. 2011, 22, 1374-1385.</a:t>
            </a:r>
            <a:endParaRPr lang="fr-FR" altLang="fr-FR" sz="1400" i="1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400" i="1" u="sng">
                <a:solidFill>
                  <a:srgbClr val="0070C0"/>
                </a:solidFill>
              </a:rPr>
              <a:t>Frampas, E.</a:t>
            </a:r>
            <a:r>
              <a:rPr lang="en-GB" altLang="fr-FR" sz="1400" i="1">
                <a:solidFill>
                  <a:srgbClr val="0070C0"/>
                </a:solidFill>
              </a:rPr>
              <a:t>, </a:t>
            </a:r>
            <a:r>
              <a:rPr lang="en-GB" altLang="fr-FR" sz="1400" i="1" u="sng">
                <a:solidFill>
                  <a:srgbClr val="0070C0"/>
                </a:solidFill>
              </a:rPr>
              <a:t>Saï-Maurel, C.</a:t>
            </a:r>
            <a:r>
              <a:rPr lang="en-GB" altLang="fr-FR" sz="1400" i="1">
                <a:solidFill>
                  <a:srgbClr val="0070C0"/>
                </a:solidFill>
              </a:rPr>
              <a:t>, Thédrez, P., </a:t>
            </a:r>
            <a:r>
              <a:rPr lang="en-GB" altLang="fr-FR" sz="1400" i="1" u="sng">
                <a:solidFill>
                  <a:srgbClr val="0070C0"/>
                </a:solidFill>
              </a:rPr>
              <a:t>Remaud-Le Saëc, P.</a:t>
            </a:r>
            <a:r>
              <a:rPr lang="en-GB" altLang="fr-FR" sz="1400" i="1">
                <a:solidFill>
                  <a:srgbClr val="0070C0"/>
                </a:solidFill>
              </a:rPr>
              <a:t>, </a:t>
            </a:r>
            <a:r>
              <a:rPr lang="en-GB" altLang="fr-FR" sz="1400" i="1" u="sng">
                <a:solidFill>
                  <a:srgbClr val="0070C0"/>
                </a:solidFill>
              </a:rPr>
              <a:t>Faivre-Chauvet, A.</a:t>
            </a:r>
            <a:r>
              <a:rPr lang="en-GB" altLang="fr-FR" sz="1400" i="1">
                <a:solidFill>
                  <a:srgbClr val="0070C0"/>
                </a:solidFill>
              </a:rPr>
              <a:t>, </a:t>
            </a:r>
            <a:r>
              <a:rPr lang="en-GB" altLang="fr-FR" sz="1400" i="1" u="sng">
                <a:solidFill>
                  <a:srgbClr val="0070C0"/>
                </a:solidFill>
              </a:rPr>
              <a:t>Barbet, J.</a:t>
            </a:r>
            <a:r>
              <a:rPr lang="en-GB" altLang="fr-FR" sz="1400" i="1">
                <a:solidFill>
                  <a:srgbClr val="0070C0"/>
                </a:solidFill>
              </a:rPr>
              <a:t> The intraportal injection model for liver metastasis: advantages of associated bioluminescence to assess tumour growth and influence on tumour uptake of radiolabelled anti-CEA antibody. Nucl Med Commun, 2011, 32, 147-154.</a:t>
            </a:r>
            <a:endParaRPr lang="fr-FR" altLang="fr-FR" sz="1400" i="1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 u="sng">
                <a:solidFill>
                  <a:srgbClr val="0070C0"/>
                </a:solidFill>
              </a:rPr>
              <a:t>Frampas E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Maurel C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Remaud-Le Saëc P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Mauxion T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Faivre-Chauvet A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Davodeau F</a:t>
            </a:r>
            <a:r>
              <a:rPr lang="en-US" altLang="fr-FR" sz="1400" i="1">
                <a:solidFill>
                  <a:srgbClr val="0070C0"/>
                </a:solidFill>
              </a:rPr>
              <a:t>, Goldenberg DM, </a:t>
            </a:r>
            <a:r>
              <a:rPr lang="en-US" altLang="fr-FR" sz="1400" i="1" u="sng">
                <a:solidFill>
                  <a:srgbClr val="0070C0"/>
                </a:solidFill>
              </a:rPr>
              <a:t>Bardiès M</a:t>
            </a:r>
            <a:r>
              <a:rPr lang="en-US" altLang="fr-FR" sz="1400" i="1">
                <a:solidFill>
                  <a:srgbClr val="0070C0"/>
                </a:solidFill>
              </a:rPr>
              <a:t>, </a:t>
            </a:r>
            <a:r>
              <a:rPr lang="en-US" altLang="fr-FR" sz="1400" i="1" u="sng">
                <a:solidFill>
                  <a:srgbClr val="0070C0"/>
                </a:solidFill>
              </a:rPr>
              <a:t>Barbet J</a:t>
            </a:r>
            <a:r>
              <a:rPr lang="en-US" altLang="fr-FR" sz="1400" i="1">
                <a:solidFill>
                  <a:srgbClr val="0070C0"/>
                </a:solidFill>
              </a:rPr>
              <a:t>. Pretargeted radioimmunotherapy of colorectal cancer metastases: Models and pharmacokinetics predict influence of the physical and radiochemical properties of the radionuclide. Eur J Nucl Med Mol Imaging, 2011</a:t>
            </a:r>
            <a:r>
              <a:rPr lang="fr-FR" altLang="fr-FR" sz="1400" i="1">
                <a:solidFill>
                  <a:srgbClr val="0070C0"/>
                </a:solidFill>
              </a:rPr>
              <a:t>, 38, 271-273</a:t>
            </a:r>
            <a:r>
              <a:rPr lang="en-US" altLang="fr-FR" sz="1400" i="1">
                <a:solidFill>
                  <a:srgbClr val="0070C0"/>
                </a:solidFill>
              </a:rPr>
              <a:t>.</a:t>
            </a:r>
            <a:endParaRPr lang="fr-FR" altLang="fr-FR" sz="1400" i="1">
              <a:solidFill>
                <a:srgbClr val="0070C0"/>
              </a:solidFill>
            </a:endParaRPr>
          </a:p>
        </p:txBody>
      </p:sp>
      <p:sp>
        <p:nvSpPr>
          <p:cNvPr id="1843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C4E3C6-34BC-404D-B2DE-E9CE4BC36FA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Need for extended PK analysis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/>
              <a:t>To go beyond point by point comparison of PK or biodistribution data or mere illustration:</a:t>
            </a:r>
          </a:p>
          <a:p>
            <a:pPr lvl="1"/>
            <a:r>
              <a:rPr lang="en-US" altLang="fr-FR"/>
              <a:t>PK modeling and calculation of global parameters, especially clearance</a:t>
            </a:r>
          </a:p>
          <a:p>
            <a:r>
              <a:rPr lang="en-US" altLang="fr-FR"/>
              <a:t>PK analysis is often limited to blood (serum, plasma) data: this comes from the fact that, in the clinic, data are generally available from blood sampling only</a:t>
            </a:r>
          </a:p>
          <a:p>
            <a:r>
              <a:rPr lang="en-US" altLang="fr-FR"/>
              <a:t>PK analysis may also be used to deal with biodistribution data or sequential imaging</a:t>
            </a:r>
          </a:p>
          <a:p>
            <a:r>
              <a:rPr lang="en-US" altLang="fr-FR"/>
              <a:t>PK is of major interest for the calculation of absorbed doses (dosimetry):</a:t>
            </a:r>
          </a:p>
          <a:p>
            <a:pPr lvl="1"/>
            <a:r>
              <a:rPr lang="en-US" altLang="fr-FR"/>
              <a:t>The Area Under the activity-time Curve (AUC) gives the total number of disintegrations</a:t>
            </a: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B02628-5228-4007-A4FD-70922A502BB1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63" y="1752600"/>
            <a:ext cx="3551237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Physiological modeling</a:t>
            </a: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1593850"/>
            <a:ext cx="3292475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3735388"/>
            <a:ext cx="3292475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533400" y="5827713"/>
            <a:ext cx="52578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i="1">
                <a:solidFill>
                  <a:srgbClr val="0070C0"/>
                </a:solidFill>
              </a:rPr>
              <a:t>Covell DG, Barbet J, Holton OD, Black CD, Parker RJ, Weinstein JN. Pharmacokinetics of monoclonal immunoglobulin G1, F(ab')</a:t>
            </a:r>
            <a:r>
              <a:rPr lang="fr-FR" altLang="fr-FR" sz="1400" i="1" baseline="-25000">
                <a:solidFill>
                  <a:srgbClr val="0070C0"/>
                </a:solidFill>
              </a:rPr>
              <a:t>2</a:t>
            </a:r>
            <a:r>
              <a:rPr lang="fr-FR" altLang="fr-FR" sz="1400" i="1">
                <a:solidFill>
                  <a:srgbClr val="0070C0"/>
                </a:solidFill>
              </a:rPr>
              <a:t>, and Fab' in mice. Cancer Res. 1986; 46: 3969-78.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6096000" y="6043613"/>
            <a:ext cx="518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Jain RK. Delivery of molecular and cellular medicine to solid tumors. Advanced Drug Delivery Reviews 2001; 46: 149–168</a:t>
            </a:r>
            <a:endParaRPr lang="fr-FR" altLang="fr-FR" sz="1400" i="1">
              <a:solidFill>
                <a:srgbClr val="0070C0"/>
              </a:solidFill>
            </a:endParaRPr>
          </a:p>
        </p:txBody>
      </p:sp>
      <p:sp>
        <p:nvSpPr>
          <p:cNvPr id="20488" name="ZoneTexte 8"/>
          <p:cNvSpPr txBox="1">
            <a:spLocks noChangeArrowheads="1"/>
          </p:cNvSpPr>
          <p:nvPr/>
        </p:nvSpPr>
        <p:spPr bwMode="auto">
          <a:xfrm>
            <a:off x="7254875" y="1757363"/>
            <a:ext cx="1030288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Muscles</a:t>
            </a:r>
          </a:p>
        </p:txBody>
      </p:sp>
      <p:sp>
        <p:nvSpPr>
          <p:cNvPr id="20489" name="ZoneTexte 9"/>
          <p:cNvSpPr txBox="1">
            <a:spLocks noChangeArrowheads="1"/>
          </p:cNvSpPr>
          <p:nvPr/>
        </p:nvSpPr>
        <p:spPr bwMode="auto">
          <a:xfrm>
            <a:off x="7254875" y="3814763"/>
            <a:ext cx="842963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Tumor</a:t>
            </a:r>
          </a:p>
        </p:txBody>
      </p:sp>
      <p:sp>
        <p:nvSpPr>
          <p:cNvPr id="20490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DB48BE-86CC-499A-9C66-036BE3F6BDC0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Multi-compartment modeling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5822950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2590800" y="6111875"/>
            <a:ext cx="7331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i="1">
                <a:solidFill>
                  <a:srgbClr val="0070C0"/>
                </a:solidFill>
              </a:rPr>
              <a:t>Stabin MG, Kooij PP, Bakker WH, Inoue T, Endo K, Coveney J, de Jong R, Minegishi A. </a:t>
            </a:r>
            <a:br>
              <a:rPr lang="fr-FR" altLang="fr-FR" sz="1400" i="1">
                <a:solidFill>
                  <a:srgbClr val="0070C0"/>
                </a:solidFill>
              </a:rPr>
            </a:br>
            <a:r>
              <a:rPr lang="fr-FR" altLang="fr-FR" sz="1400" i="1">
                <a:solidFill>
                  <a:srgbClr val="0070C0"/>
                </a:solidFill>
              </a:rPr>
              <a:t>Radiation dosimetry for indium-111-pentetreotide. J Nucl Med. 1997; 38: 1919-22.</a:t>
            </a:r>
          </a:p>
        </p:txBody>
      </p:sp>
      <p:sp>
        <p:nvSpPr>
          <p:cNvPr id="2150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0BE272-7F23-4DA6-9B5C-96A8E48C798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/>
          <a:p>
            <a:pPr>
              <a:defRPr/>
            </a:pPr>
            <a:r>
              <a:rPr lang="en-US"/>
              <a:t>Kinetic Modeling</a:t>
            </a:r>
          </a:p>
        </p:txBody>
      </p:sp>
      <p:sp>
        <p:nvSpPr>
          <p:cNvPr id="4099" name="Espace réservé du texte 5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/>
          <a:lstStyle/>
          <a:p>
            <a:endParaRPr lang="fr-FR" altLang="fr-FR"/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6C820A-8FA4-4C5C-BC6B-91D5B3990BE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3"/>
          <p:cNvSpPr>
            <a:spLocks noChangeArrowheads="1"/>
          </p:cNvSpPr>
          <p:nvPr/>
        </p:nvSpPr>
        <p:spPr bwMode="auto">
          <a:xfrm>
            <a:off x="5029200" y="1676400"/>
            <a:ext cx="5029200" cy="3581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/>
              <a:t>Simplified models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5105400" y="2652713"/>
            <a:ext cx="1809750" cy="1600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7943850" y="2652713"/>
            <a:ext cx="1809750" cy="1600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7086600" y="3352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 flipH="1">
            <a:off x="7086600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7162800" y="2805113"/>
            <a:ext cx="509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2,1</a:t>
            </a: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7162800" y="3719513"/>
            <a:ext cx="509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1,2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5200650" y="2652713"/>
            <a:ext cx="158591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Compartment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F1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Central</a:t>
            </a:r>
            <a:br>
              <a:rPr lang="en-US" altLang="fr-FR" sz="1600"/>
            </a:br>
            <a:r>
              <a:rPr lang="en-US" altLang="fr-FR" sz="1600"/>
              <a:t>compartment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Vc</a:t>
            </a: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8008938" y="2957513"/>
            <a:ext cx="1598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Compartment 2</a:t>
            </a:r>
            <a:br>
              <a:rPr lang="en-US" altLang="fr-FR" sz="1600"/>
            </a:br>
            <a:r>
              <a:rPr lang="en-US" altLang="fr-FR" sz="1600"/>
              <a:t>F2</a:t>
            </a:r>
          </a:p>
        </p:txBody>
      </p:sp>
      <p:sp>
        <p:nvSpPr>
          <p:cNvPr id="22540" name="AutoShape 13"/>
          <p:cNvSpPr>
            <a:spLocks noChangeArrowheads="1"/>
          </p:cNvSpPr>
          <p:nvPr/>
        </p:nvSpPr>
        <p:spPr bwMode="auto">
          <a:xfrm>
            <a:off x="5334000" y="2043113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541" name="Text Box 14"/>
          <p:cNvSpPr txBox="1">
            <a:spLocks noChangeArrowheads="1"/>
          </p:cNvSpPr>
          <p:nvPr/>
        </p:nvSpPr>
        <p:spPr bwMode="auto">
          <a:xfrm>
            <a:off x="5276850" y="1676400"/>
            <a:ext cx="895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Dosing</a:t>
            </a:r>
          </a:p>
        </p:txBody>
      </p:sp>
      <p:sp>
        <p:nvSpPr>
          <p:cNvPr id="22542" name="Line 15"/>
          <p:cNvSpPr>
            <a:spLocks noChangeShapeType="1"/>
          </p:cNvSpPr>
          <p:nvPr/>
        </p:nvSpPr>
        <p:spPr bwMode="auto">
          <a:xfrm>
            <a:off x="6019800" y="4329113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43" name="Text Box 16"/>
          <p:cNvSpPr txBox="1">
            <a:spLocks noChangeArrowheads="1"/>
          </p:cNvSpPr>
          <p:nvPr/>
        </p:nvSpPr>
        <p:spPr bwMode="auto">
          <a:xfrm>
            <a:off x="6172200" y="4481513"/>
            <a:ext cx="415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el</a:t>
            </a:r>
          </a:p>
        </p:txBody>
      </p:sp>
      <p:sp>
        <p:nvSpPr>
          <p:cNvPr id="22544" name="Rectangle 17"/>
          <p:cNvSpPr>
            <a:spLocks noChangeArrowheads="1"/>
          </p:cNvSpPr>
          <p:nvPr/>
        </p:nvSpPr>
        <p:spPr bwMode="auto">
          <a:xfrm>
            <a:off x="2286000" y="26670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22545" name="Line 18"/>
          <p:cNvSpPr>
            <a:spLocks noChangeShapeType="1"/>
          </p:cNvSpPr>
          <p:nvPr/>
        </p:nvSpPr>
        <p:spPr bwMode="auto">
          <a:xfrm>
            <a:off x="4267200" y="3581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46" name="Line 19"/>
          <p:cNvSpPr>
            <a:spLocks noChangeShapeType="1"/>
          </p:cNvSpPr>
          <p:nvPr/>
        </p:nvSpPr>
        <p:spPr bwMode="auto">
          <a:xfrm flipH="1">
            <a:off x="4267200" y="3276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47" name="Text Box 20"/>
          <p:cNvSpPr txBox="1">
            <a:spLocks noChangeArrowheads="1"/>
          </p:cNvSpPr>
          <p:nvPr/>
        </p:nvSpPr>
        <p:spPr bwMode="auto">
          <a:xfrm>
            <a:off x="4343400" y="2819400"/>
            <a:ext cx="4587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i,1</a:t>
            </a:r>
          </a:p>
        </p:txBody>
      </p:sp>
      <p:sp>
        <p:nvSpPr>
          <p:cNvPr id="22548" name="Text Box 21"/>
          <p:cNvSpPr txBox="1">
            <a:spLocks noChangeArrowheads="1"/>
          </p:cNvSpPr>
          <p:nvPr/>
        </p:nvSpPr>
        <p:spPr bwMode="auto">
          <a:xfrm>
            <a:off x="4343400" y="3733800"/>
            <a:ext cx="4587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1,i</a:t>
            </a:r>
          </a:p>
        </p:txBody>
      </p:sp>
      <p:sp>
        <p:nvSpPr>
          <p:cNvPr id="22549" name="Text Box 22"/>
          <p:cNvSpPr txBox="1">
            <a:spLocks noChangeArrowheads="1"/>
          </p:cNvSpPr>
          <p:nvPr/>
        </p:nvSpPr>
        <p:spPr bwMode="auto">
          <a:xfrm>
            <a:off x="2743200" y="2743200"/>
            <a:ext cx="8826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Tissue 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Fi</a:t>
            </a:r>
            <a:r>
              <a:rPr lang="en-US" altLang="fr-FR" sz="1400"/>
              <a:t>+2</a:t>
            </a:r>
            <a:endParaRPr lang="en-US" altLang="fr-FR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600"/>
          </a:p>
        </p:txBody>
      </p:sp>
      <p:sp>
        <p:nvSpPr>
          <p:cNvPr id="22550" name="Text Box 24"/>
          <p:cNvSpPr txBox="1">
            <a:spLocks noChangeArrowheads="1"/>
          </p:cNvSpPr>
          <p:nvPr/>
        </p:nvSpPr>
        <p:spPr bwMode="auto">
          <a:xfrm>
            <a:off x="914400" y="4343400"/>
            <a:ext cx="4038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a specific compartment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 +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a fraction in fast exchange with blood </a:t>
            </a:r>
          </a:p>
        </p:txBody>
      </p:sp>
      <p:sp>
        <p:nvSpPr>
          <p:cNvPr id="22551" name="Espace réservé du numéro de diapositive 2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A1043D-A51B-4F77-A8AA-BFC52A88F5B4}" type="slidenum">
              <a:rPr lang="en-US" altLang="fr-FR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fr-FR" sz="1400"/>
          </a:p>
        </p:txBody>
      </p:sp>
      <p:sp>
        <p:nvSpPr>
          <p:cNvPr id="22552" name="Text Box 6"/>
          <p:cNvSpPr txBox="1">
            <a:spLocks noChangeArrowheads="1"/>
          </p:cNvSpPr>
          <p:nvPr/>
        </p:nvSpPr>
        <p:spPr bwMode="auto">
          <a:xfrm>
            <a:off x="685800" y="5562600"/>
            <a:ext cx="11201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Koeppe RA, Holthoff VA, Frey KA, Kilbourn MR, Kuhl DE. Compartmental analysis of [</a:t>
            </a:r>
            <a:r>
              <a:rPr lang="en-US" altLang="fr-FR" sz="1400" i="1" baseline="30000">
                <a:solidFill>
                  <a:srgbClr val="0070C0"/>
                </a:solidFill>
              </a:rPr>
              <a:t>11</a:t>
            </a:r>
            <a:r>
              <a:rPr lang="en-US" altLang="fr-FR" sz="1400" i="1">
                <a:solidFill>
                  <a:srgbClr val="0070C0"/>
                </a:solidFill>
              </a:rPr>
              <a:t>C]flumazenil kinetics for the estimation of ligand transport rate and receptor distribution using positron emission tomography. J Cereb Blood Flow Metab. 1991; 11: 735-44.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Lammertsma AA, Bench CJ, Hume SP, Osman S, Gunn K, Brooks DJ, Frackowiak RS. Comparison of methods for analysis of clinical [</a:t>
            </a:r>
            <a:r>
              <a:rPr lang="en-US" altLang="fr-FR" sz="1400" i="1" baseline="30000">
                <a:solidFill>
                  <a:srgbClr val="0070C0"/>
                </a:solidFill>
              </a:rPr>
              <a:t>11</a:t>
            </a:r>
            <a:r>
              <a:rPr lang="en-US" altLang="fr-FR" sz="1400" i="1">
                <a:solidFill>
                  <a:srgbClr val="0070C0"/>
                </a:solidFill>
              </a:rPr>
              <a:t>C]raclopride studies. J Cereb Blood Flow Metab. 1996; 16: 42-52.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/>
              <a:t>Differential equations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1E15BF6-4371-4B76-A815-F27AE92B94C9}"/>
              </a:ext>
            </a:extLst>
          </p:cNvPr>
          <p:cNvGrpSpPr/>
          <p:nvPr/>
        </p:nvGrpSpPr>
        <p:grpSpPr>
          <a:xfrm>
            <a:off x="2286000" y="1995488"/>
            <a:ext cx="7543800" cy="2300287"/>
            <a:chOff x="2286000" y="1995488"/>
            <a:chExt cx="7543800" cy="2300287"/>
          </a:xfrm>
        </p:grpSpPr>
        <p:sp>
          <p:nvSpPr>
            <p:cNvPr id="23555" name="Rectangle 5"/>
            <p:cNvSpPr>
              <a:spLocks noChangeArrowheads="1"/>
            </p:cNvSpPr>
            <p:nvPr/>
          </p:nvSpPr>
          <p:spPr bwMode="auto">
            <a:xfrm>
              <a:off x="5181600" y="1995488"/>
              <a:ext cx="1809750" cy="160020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rgbClr val="00206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600"/>
            </a:p>
          </p:txBody>
        </p:sp>
        <p:sp>
          <p:nvSpPr>
            <p:cNvPr id="23556" name="Rectangle 6"/>
            <p:cNvSpPr>
              <a:spLocks noChangeArrowheads="1"/>
            </p:cNvSpPr>
            <p:nvPr/>
          </p:nvSpPr>
          <p:spPr bwMode="auto">
            <a:xfrm>
              <a:off x="8020050" y="1995488"/>
              <a:ext cx="1809750" cy="160020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rgbClr val="00206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600"/>
            </a:p>
          </p:txBody>
        </p:sp>
        <p:sp>
          <p:nvSpPr>
            <p:cNvPr id="23557" name="Line 7"/>
            <p:cNvSpPr>
              <a:spLocks noChangeShapeType="1"/>
            </p:cNvSpPr>
            <p:nvPr/>
          </p:nvSpPr>
          <p:spPr bwMode="auto">
            <a:xfrm>
              <a:off x="7162800" y="2695575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23558" name="Line 8"/>
            <p:cNvSpPr>
              <a:spLocks noChangeShapeType="1"/>
            </p:cNvSpPr>
            <p:nvPr/>
          </p:nvSpPr>
          <p:spPr bwMode="auto">
            <a:xfrm flipH="1">
              <a:off x="7162800" y="2895600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23559" name="Text Box 9"/>
            <p:cNvSpPr txBox="1">
              <a:spLocks noChangeArrowheads="1"/>
            </p:cNvSpPr>
            <p:nvPr/>
          </p:nvSpPr>
          <p:spPr bwMode="auto">
            <a:xfrm>
              <a:off x="7239000" y="2147888"/>
              <a:ext cx="4764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/>
                <a:t>k</a:t>
              </a:r>
              <a:r>
                <a:rPr lang="fr-FR" altLang="fr-FR" sz="1600" baseline="-25000"/>
                <a:t>2,1</a:t>
              </a:r>
            </a:p>
          </p:txBody>
        </p:sp>
        <p:sp>
          <p:nvSpPr>
            <p:cNvPr id="23560" name="Text Box 10"/>
            <p:cNvSpPr txBox="1">
              <a:spLocks noChangeArrowheads="1"/>
            </p:cNvSpPr>
            <p:nvPr/>
          </p:nvSpPr>
          <p:spPr bwMode="auto">
            <a:xfrm>
              <a:off x="7262812" y="2895600"/>
              <a:ext cx="4764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k</a:t>
              </a:r>
              <a:r>
                <a:rPr lang="fr-FR" altLang="fr-FR" sz="1600" baseline="-25000" dirty="0"/>
                <a:t>1,2</a:t>
              </a:r>
            </a:p>
          </p:txBody>
        </p:sp>
        <p:sp>
          <p:nvSpPr>
            <p:cNvPr id="23561" name="Text Box 11"/>
            <p:cNvSpPr txBox="1">
              <a:spLocks noChangeArrowheads="1"/>
            </p:cNvSpPr>
            <p:nvPr/>
          </p:nvSpPr>
          <p:spPr bwMode="auto">
            <a:xfrm>
              <a:off x="5270500" y="2133600"/>
              <a:ext cx="1598613" cy="132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 err="1"/>
                <a:t>Compartment</a:t>
              </a:r>
              <a:r>
                <a:rPr lang="fr-FR" altLang="fr-FR" sz="1600" dirty="0"/>
                <a:t> 1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F</a:t>
              </a:r>
              <a:r>
                <a:rPr lang="fr-FR" altLang="fr-FR" sz="1600" baseline="-25000" dirty="0"/>
                <a:t>1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</p:txBody>
        </p:sp>
        <p:sp>
          <p:nvSpPr>
            <p:cNvPr id="23562" name="Text Box 12"/>
            <p:cNvSpPr txBox="1">
              <a:spLocks noChangeArrowheads="1"/>
            </p:cNvSpPr>
            <p:nvPr/>
          </p:nvSpPr>
          <p:spPr bwMode="auto">
            <a:xfrm>
              <a:off x="8083550" y="2146300"/>
              <a:ext cx="1585913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 err="1"/>
                <a:t>Compartment</a:t>
              </a:r>
              <a:r>
                <a:rPr lang="fr-FR" altLang="fr-FR" sz="1600" dirty="0"/>
                <a:t> 2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F</a:t>
              </a:r>
              <a:r>
                <a:rPr lang="fr-FR" altLang="fr-FR" sz="1600" baseline="-25000" dirty="0"/>
                <a:t>2</a:t>
              </a:r>
            </a:p>
          </p:txBody>
        </p:sp>
        <p:sp>
          <p:nvSpPr>
            <p:cNvPr id="23563" name="Line 15"/>
            <p:cNvSpPr>
              <a:spLocks noChangeShapeType="1"/>
            </p:cNvSpPr>
            <p:nvPr/>
          </p:nvSpPr>
          <p:spPr bwMode="auto">
            <a:xfrm>
              <a:off x="6096000" y="3609975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23564" name="Text Box 16"/>
            <p:cNvSpPr txBox="1">
              <a:spLocks noChangeArrowheads="1"/>
            </p:cNvSpPr>
            <p:nvPr/>
          </p:nvSpPr>
          <p:spPr bwMode="auto">
            <a:xfrm>
              <a:off x="6248400" y="3762375"/>
              <a:ext cx="39305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/>
                <a:t>k</a:t>
              </a:r>
              <a:r>
                <a:rPr lang="fr-FR" altLang="fr-FR" sz="1600" baseline="-25000"/>
                <a:t>el</a:t>
              </a:r>
            </a:p>
          </p:txBody>
        </p:sp>
        <p:sp>
          <p:nvSpPr>
            <p:cNvPr id="23565" name="Rectangle 17"/>
            <p:cNvSpPr>
              <a:spLocks noChangeArrowheads="1"/>
            </p:cNvSpPr>
            <p:nvPr/>
          </p:nvSpPr>
          <p:spPr bwMode="auto">
            <a:xfrm>
              <a:off x="2286000" y="2009775"/>
              <a:ext cx="1809750" cy="1600200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rgbClr val="00206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600"/>
            </a:p>
          </p:txBody>
        </p:sp>
        <p:sp>
          <p:nvSpPr>
            <p:cNvPr id="23566" name="Line 18"/>
            <p:cNvSpPr>
              <a:spLocks noChangeShapeType="1"/>
            </p:cNvSpPr>
            <p:nvPr/>
          </p:nvSpPr>
          <p:spPr bwMode="auto">
            <a:xfrm>
              <a:off x="4267200" y="2819400"/>
              <a:ext cx="685800" cy="0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23567" name="Line 19"/>
            <p:cNvSpPr>
              <a:spLocks noChangeShapeType="1"/>
            </p:cNvSpPr>
            <p:nvPr/>
          </p:nvSpPr>
          <p:spPr bwMode="auto">
            <a:xfrm flipH="1">
              <a:off x="4267200" y="2619375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600"/>
            </a:p>
          </p:txBody>
        </p:sp>
        <p:sp>
          <p:nvSpPr>
            <p:cNvPr id="23568" name="Text Box 20"/>
            <p:cNvSpPr txBox="1">
              <a:spLocks noChangeArrowheads="1"/>
            </p:cNvSpPr>
            <p:nvPr/>
          </p:nvSpPr>
          <p:spPr bwMode="auto">
            <a:xfrm>
              <a:off x="4343400" y="2162175"/>
              <a:ext cx="4315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/>
                <a:t>k</a:t>
              </a:r>
              <a:r>
                <a:rPr lang="fr-FR" altLang="fr-FR" sz="1600" baseline="-25000"/>
                <a:t>i,1</a:t>
              </a:r>
            </a:p>
          </p:txBody>
        </p:sp>
        <p:sp>
          <p:nvSpPr>
            <p:cNvPr id="23569" name="Text Box 21"/>
            <p:cNvSpPr txBox="1">
              <a:spLocks noChangeArrowheads="1"/>
            </p:cNvSpPr>
            <p:nvPr/>
          </p:nvSpPr>
          <p:spPr bwMode="auto">
            <a:xfrm>
              <a:off x="4343400" y="2895600"/>
              <a:ext cx="4315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k</a:t>
              </a:r>
              <a:r>
                <a:rPr lang="fr-FR" altLang="fr-FR" sz="1600" baseline="-25000" dirty="0"/>
                <a:t>1,i</a:t>
              </a:r>
            </a:p>
          </p:txBody>
        </p:sp>
        <p:sp>
          <p:nvSpPr>
            <p:cNvPr id="23570" name="Text Box 22"/>
            <p:cNvSpPr txBox="1">
              <a:spLocks noChangeArrowheads="1"/>
            </p:cNvSpPr>
            <p:nvPr/>
          </p:nvSpPr>
          <p:spPr bwMode="auto">
            <a:xfrm>
              <a:off x="2743200" y="2122487"/>
              <a:ext cx="882650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Tissue i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600" dirty="0"/>
                <a:t>F</a:t>
              </a:r>
              <a:r>
                <a:rPr lang="fr-FR" altLang="fr-FR" sz="1600" baseline="-25000" dirty="0"/>
                <a:t>i+2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600" dirty="0"/>
            </a:p>
          </p:txBody>
        </p:sp>
      </p:grpSp>
      <p:sp>
        <p:nvSpPr>
          <p:cNvPr id="23571" name="ZoneTexte 20"/>
          <p:cNvSpPr txBox="1">
            <a:spLocks noChangeArrowheads="1"/>
          </p:cNvSpPr>
          <p:nvPr/>
        </p:nvSpPr>
        <p:spPr bwMode="auto">
          <a:xfrm>
            <a:off x="4495800" y="4524375"/>
            <a:ext cx="3429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dF</a:t>
            </a:r>
            <a:r>
              <a:rPr lang="fr-FR" altLang="fr-FR" sz="1800" baseline="-25000"/>
              <a:t>1</a:t>
            </a:r>
            <a:r>
              <a:rPr lang="fr-FR" altLang="fr-FR" sz="1800"/>
              <a:t>/dt = - (k</a:t>
            </a:r>
            <a:r>
              <a:rPr lang="fr-FR" altLang="fr-FR" sz="1800" baseline="-25000"/>
              <a:t>2,1</a:t>
            </a:r>
            <a:r>
              <a:rPr lang="fr-FR" altLang="fr-FR" sz="1800"/>
              <a:t> + k</a:t>
            </a:r>
            <a:r>
              <a:rPr lang="fr-FR" altLang="fr-FR" sz="1800" baseline="-25000"/>
              <a:t>el</a:t>
            </a:r>
            <a:r>
              <a:rPr lang="fr-FR" altLang="fr-FR" sz="1800"/>
              <a:t>) F</a:t>
            </a:r>
            <a:r>
              <a:rPr lang="fr-FR" altLang="fr-FR" sz="1800" baseline="-25000"/>
              <a:t>1</a:t>
            </a:r>
            <a:r>
              <a:rPr lang="fr-FR" altLang="fr-FR" sz="1800"/>
              <a:t> + k</a:t>
            </a:r>
            <a:r>
              <a:rPr lang="fr-FR" altLang="fr-FR" sz="1800" baseline="-25000"/>
              <a:t>1,2</a:t>
            </a:r>
            <a:r>
              <a:rPr lang="fr-FR" altLang="fr-FR" sz="1800"/>
              <a:t> F</a:t>
            </a:r>
            <a:r>
              <a:rPr lang="fr-FR" altLang="fr-FR" sz="1800" baseline="-25000"/>
              <a:t>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dF</a:t>
            </a:r>
            <a:r>
              <a:rPr lang="fr-FR" altLang="fr-FR" sz="1800" baseline="-25000"/>
              <a:t>2</a:t>
            </a:r>
            <a:r>
              <a:rPr lang="fr-FR" altLang="fr-FR" sz="1800"/>
              <a:t>/dt =  k</a:t>
            </a:r>
            <a:r>
              <a:rPr lang="fr-FR" altLang="fr-FR" sz="1800" baseline="-25000"/>
              <a:t>2,1</a:t>
            </a:r>
            <a:r>
              <a:rPr lang="fr-FR" altLang="fr-FR" sz="1800"/>
              <a:t> F</a:t>
            </a:r>
            <a:r>
              <a:rPr lang="fr-FR" altLang="fr-FR" sz="1800" baseline="-25000"/>
              <a:t>1</a:t>
            </a:r>
            <a:r>
              <a:rPr lang="fr-FR" altLang="fr-FR" sz="1800"/>
              <a:t> - k</a:t>
            </a:r>
            <a:r>
              <a:rPr lang="fr-FR" altLang="fr-FR" sz="1800" baseline="-25000"/>
              <a:t>1,2</a:t>
            </a:r>
            <a:r>
              <a:rPr lang="fr-FR" altLang="fr-FR" sz="1800"/>
              <a:t> F</a:t>
            </a:r>
            <a:r>
              <a:rPr lang="fr-FR" altLang="fr-FR" sz="1800" baseline="-25000"/>
              <a:t>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dF</a:t>
            </a:r>
            <a:r>
              <a:rPr lang="fr-FR" altLang="fr-FR" sz="1800" baseline="-25000"/>
              <a:t>i+2</a:t>
            </a:r>
            <a:r>
              <a:rPr lang="fr-FR" altLang="fr-FR" sz="1800"/>
              <a:t>/dt =  k</a:t>
            </a:r>
            <a:r>
              <a:rPr lang="fr-FR" altLang="fr-FR" sz="1800" baseline="-25000"/>
              <a:t>i,1</a:t>
            </a:r>
            <a:r>
              <a:rPr lang="fr-FR" altLang="fr-FR" sz="1800"/>
              <a:t> F</a:t>
            </a:r>
            <a:r>
              <a:rPr lang="fr-FR" altLang="fr-FR" sz="1800" baseline="-25000"/>
              <a:t>1</a:t>
            </a:r>
            <a:r>
              <a:rPr lang="fr-FR" altLang="fr-FR" sz="1800"/>
              <a:t> - k</a:t>
            </a:r>
            <a:r>
              <a:rPr lang="fr-FR" altLang="fr-FR" sz="1800" baseline="-25000"/>
              <a:t>1,i</a:t>
            </a:r>
            <a:r>
              <a:rPr lang="fr-FR" altLang="fr-FR" sz="1800"/>
              <a:t> F</a:t>
            </a:r>
            <a:r>
              <a:rPr lang="fr-FR" altLang="fr-FR" sz="1800" baseline="-25000"/>
              <a:t>i+2</a:t>
            </a:r>
            <a:endParaRPr lang="fr-FR" altLang="fr-FR" sz="1800"/>
          </a:p>
        </p:txBody>
      </p:sp>
      <p:sp>
        <p:nvSpPr>
          <p:cNvPr id="23572" name="Espace réservé du numéro de diapositive 1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4144C84-3485-4669-B48D-D673B92E68F2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Modeling a multi-tissue biodistribution study </a:t>
            </a:r>
          </a:p>
        </p:txBody>
      </p:sp>
      <p:grpSp>
        <p:nvGrpSpPr>
          <p:cNvPr id="24579" name="Group 24"/>
          <p:cNvGrpSpPr>
            <a:grpSpLocks noChangeAspect="1"/>
          </p:cNvGrpSpPr>
          <p:nvPr/>
        </p:nvGrpSpPr>
        <p:grpSpPr bwMode="auto">
          <a:xfrm>
            <a:off x="3497263" y="1600200"/>
            <a:ext cx="5273675" cy="1608138"/>
            <a:chOff x="480" y="2583"/>
            <a:chExt cx="4752" cy="1449"/>
          </a:xfrm>
        </p:grpSpPr>
        <p:sp>
          <p:nvSpPr>
            <p:cNvPr id="24597" name="Rectangle 5"/>
            <p:cNvSpPr>
              <a:spLocks noChangeAspect="1" noChangeArrowheads="1"/>
            </p:cNvSpPr>
            <p:nvPr/>
          </p:nvSpPr>
          <p:spPr bwMode="auto">
            <a:xfrm>
              <a:off x="2304" y="2583"/>
              <a:ext cx="1140" cy="1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200"/>
            </a:p>
          </p:txBody>
        </p:sp>
        <p:sp>
          <p:nvSpPr>
            <p:cNvPr id="24598" name="Rectangle 6"/>
            <p:cNvSpPr>
              <a:spLocks noChangeAspect="1" noChangeArrowheads="1"/>
            </p:cNvSpPr>
            <p:nvPr/>
          </p:nvSpPr>
          <p:spPr bwMode="auto">
            <a:xfrm>
              <a:off x="4092" y="2583"/>
              <a:ext cx="1140" cy="1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200"/>
            </a:p>
          </p:txBody>
        </p:sp>
        <p:sp>
          <p:nvSpPr>
            <p:cNvPr id="24599" name="Line 7"/>
            <p:cNvSpPr>
              <a:spLocks noChangeAspect="1" noChangeShapeType="1"/>
            </p:cNvSpPr>
            <p:nvPr/>
          </p:nvSpPr>
          <p:spPr bwMode="auto">
            <a:xfrm>
              <a:off x="3552" y="30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600" name="Line 8"/>
            <p:cNvSpPr>
              <a:spLocks noChangeAspect="1" noChangeShapeType="1"/>
            </p:cNvSpPr>
            <p:nvPr/>
          </p:nvSpPr>
          <p:spPr bwMode="auto">
            <a:xfrm flipH="1">
              <a:off x="3552" y="321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601" name="Text Box 9"/>
            <p:cNvSpPr txBox="1">
              <a:spLocks noChangeAspect="1" noChangeArrowheads="1"/>
            </p:cNvSpPr>
            <p:nvPr/>
          </p:nvSpPr>
          <p:spPr bwMode="auto">
            <a:xfrm>
              <a:off x="3600" y="2679"/>
              <a:ext cx="36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k</a:t>
              </a:r>
              <a:r>
                <a:rPr lang="fr-FR" altLang="fr-FR" sz="1200" baseline="-25000"/>
                <a:t>2,1</a:t>
              </a:r>
            </a:p>
          </p:txBody>
        </p:sp>
        <p:sp>
          <p:nvSpPr>
            <p:cNvPr id="24602" name="Text Box 10"/>
            <p:cNvSpPr txBox="1">
              <a:spLocks noChangeAspect="1" noChangeArrowheads="1"/>
            </p:cNvSpPr>
            <p:nvPr/>
          </p:nvSpPr>
          <p:spPr bwMode="auto">
            <a:xfrm>
              <a:off x="3600" y="3255"/>
              <a:ext cx="363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k</a:t>
              </a:r>
              <a:r>
                <a:rPr lang="fr-FR" altLang="fr-FR" sz="1200" baseline="-25000"/>
                <a:t>1,2</a:t>
              </a:r>
            </a:p>
          </p:txBody>
        </p:sp>
        <p:sp>
          <p:nvSpPr>
            <p:cNvPr id="24603" name="Text Box 11"/>
            <p:cNvSpPr txBox="1">
              <a:spLocks noChangeAspect="1" noChangeArrowheads="1"/>
            </p:cNvSpPr>
            <p:nvPr/>
          </p:nvSpPr>
          <p:spPr bwMode="auto">
            <a:xfrm>
              <a:off x="2303" y="2583"/>
              <a:ext cx="1120" cy="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Compartment 1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F</a:t>
              </a:r>
              <a:r>
                <a:rPr lang="fr-FR" altLang="fr-FR" sz="1200" baseline="-25000"/>
                <a:t>1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</p:txBody>
        </p:sp>
        <p:sp>
          <p:nvSpPr>
            <p:cNvPr id="24604" name="Text Box 12"/>
            <p:cNvSpPr txBox="1">
              <a:spLocks noChangeAspect="1" noChangeArrowheads="1"/>
            </p:cNvSpPr>
            <p:nvPr/>
          </p:nvSpPr>
          <p:spPr bwMode="auto">
            <a:xfrm>
              <a:off x="4071" y="2592"/>
              <a:ext cx="1120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Compartment 2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F</a:t>
              </a:r>
              <a:r>
                <a:rPr lang="fr-FR" altLang="fr-FR" sz="1200" baseline="-25000"/>
                <a:t>2</a:t>
              </a:r>
            </a:p>
          </p:txBody>
        </p:sp>
        <p:sp>
          <p:nvSpPr>
            <p:cNvPr id="24605" name="Line 15"/>
            <p:cNvSpPr>
              <a:spLocks noChangeAspect="1" noChangeShapeType="1"/>
            </p:cNvSpPr>
            <p:nvPr/>
          </p:nvSpPr>
          <p:spPr bwMode="auto">
            <a:xfrm>
              <a:off x="2880" y="360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606" name="Text Box 16"/>
            <p:cNvSpPr txBox="1">
              <a:spLocks noChangeAspect="1" noChangeArrowheads="1"/>
            </p:cNvSpPr>
            <p:nvPr/>
          </p:nvSpPr>
          <p:spPr bwMode="auto">
            <a:xfrm>
              <a:off x="2976" y="3696"/>
              <a:ext cx="3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k</a:t>
              </a:r>
              <a:r>
                <a:rPr lang="fr-FR" altLang="fr-FR" sz="1200" baseline="-25000"/>
                <a:t>el</a:t>
              </a:r>
            </a:p>
          </p:txBody>
        </p:sp>
        <p:sp>
          <p:nvSpPr>
            <p:cNvPr id="24607" name="Rectangle 17"/>
            <p:cNvSpPr>
              <a:spLocks noChangeAspect="1" noChangeArrowheads="1"/>
            </p:cNvSpPr>
            <p:nvPr/>
          </p:nvSpPr>
          <p:spPr bwMode="auto">
            <a:xfrm>
              <a:off x="480" y="2592"/>
              <a:ext cx="1140" cy="10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200"/>
            </a:p>
          </p:txBody>
        </p:sp>
        <p:sp>
          <p:nvSpPr>
            <p:cNvPr id="24608" name="Line 18"/>
            <p:cNvSpPr>
              <a:spLocks noChangeAspect="1" noChangeShapeType="1"/>
            </p:cNvSpPr>
            <p:nvPr/>
          </p:nvSpPr>
          <p:spPr bwMode="auto">
            <a:xfrm>
              <a:off x="1728" y="316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609" name="Line 19"/>
            <p:cNvSpPr>
              <a:spLocks noChangeAspect="1" noChangeShapeType="1"/>
            </p:cNvSpPr>
            <p:nvPr/>
          </p:nvSpPr>
          <p:spPr bwMode="auto">
            <a:xfrm flipH="1">
              <a:off x="1728" y="29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610" name="Text Box 20"/>
            <p:cNvSpPr txBox="1">
              <a:spLocks noChangeAspect="1" noChangeArrowheads="1"/>
            </p:cNvSpPr>
            <p:nvPr/>
          </p:nvSpPr>
          <p:spPr bwMode="auto">
            <a:xfrm>
              <a:off x="1776" y="2687"/>
              <a:ext cx="33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k</a:t>
              </a:r>
              <a:r>
                <a:rPr lang="fr-FR" altLang="fr-FR" sz="1200" baseline="-25000"/>
                <a:t>i,1</a:t>
              </a:r>
            </a:p>
          </p:txBody>
        </p:sp>
        <p:sp>
          <p:nvSpPr>
            <p:cNvPr id="24611" name="Text Box 21"/>
            <p:cNvSpPr txBox="1">
              <a:spLocks noChangeAspect="1" noChangeArrowheads="1"/>
            </p:cNvSpPr>
            <p:nvPr/>
          </p:nvSpPr>
          <p:spPr bwMode="auto">
            <a:xfrm>
              <a:off x="1776" y="3264"/>
              <a:ext cx="33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k</a:t>
              </a:r>
              <a:r>
                <a:rPr lang="fr-FR" altLang="fr-FR" sz="1200" baseline="-25000"/>
                <a:t>1,i</a:t>
              </a:r>
            </a:p>
          </p:txBody>
        </p:sp>
        <p:sp>
          <p:nvSpPr>
            <p:cNvPr id="24612" name="Text Box 22"/>
            <p:cNvSpPr txBox="1">
              <a:spLocks noChangeAspect="1" noChangeArrowheads="1"/>
            </p:cNvSpPr>
            <p:nvPr/>
          </p:nvSpPr>
          <p:spPr bwMode="auto">
            <a:xfrm>
              <a:off x="727" y="2640"/>
              <a:ext cx="638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Tissue i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/>
                <a:t>F</a:t>
              </a:r>
              <a:r>
                <a:rPr lang="fr-FR" altLang="fr-FR" sz="1200" baseline="-25000"/>
                <a:t>i+2</a:t>
              </a:r>
              <a:endParaRPr lang="fr-FR" altLang="fr-FR" sz="120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1200"/>
            </a:p>
          </p:txBody>
        </p:sp>
      </p:grpSp>
      <p:pic>
        <p:nvPicPr>
          <p:cNvPr id="24580" name="Picture 1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0" y="3276600"/>
            <a:ext cx="6110288" cy="1457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Tableau 22"/>
          <p:cNvGraphicFramePr>
            <a:graphicFrameLocks noGrp="1"/>
          </p:cNvGraphicFramePr>
          <p:nvPr/>
        </p:nvGraphicFramePr>
        <p:xfrm>
          <a:off x="1752600" y="5791200"/>
          <a:ext cx="8763000" cy="335280"/>
        </p:xfrm>
        <a:graphic>
          <a:graphicData uri="http://schemas.openxmlformats.org/drawingml/2006/table">
            <a:tbl>
              <a:tblPr/>
              <a:tblGrid>
                <a:gridCol w="73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3496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latin typeface="Arial"/>
                        </a:rPr>
                        <a:t>Blood: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latin typeface="Arial"/>
                        </a:rPr>
                        <a:t>F1/A19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latin typeface="Arial"/>
                        </a:rPr>
                        <a:t>Tumor: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latin typeface="Arial"/>
                        </a:rPr>
                        <a:t>F3+A14*F1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latin typeface="Arial"/>
                        </a:rPr>
                        <a:t>Control tumor: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latin typeface="Arial"/>
                        </a:rPr>
                        <a:t>F4+A15*F1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latin typeface="Arial"/>
                        </a:rPr>
                        <a:t>Liver: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latin typeface="Arial"/>
                        </a:rPr>
                        <a:t>F5+A16*F1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latin typeface="Arial"/>
                        </a:rPr>
                        <a:t>Spleen: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latin typeface="Arial"/>
                        </a:rPr>
                        <a:t>F6+A17*F1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latin typeface="Arial"/>
                        </a:rPr>
                        <a:t>Kidney: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latin typeface="Arial"/>
                        </a:rPr>
                        <a:t>F7+A18*F1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594" name="Espace réservé du numéro de diapositive 2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D65055-4007-46D7-A703-F37867D9AB3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400"/>
          </a:p>
        </p:txBody>
      </p:sp>
      <p:sp>
        <p:nvSpPr>
          <p:cNvPr id="24595" name="ZoneTexte 23"/>
          <p:cNvSpPr txBox="1">
            <a:spLocks noChangeArrowheads="1"/>
          </p:cNvSpPr>
          <p:nvPr/>
        </p:nvSpPr>
        <p:spPr bwMode="auto">
          <a:xfrm>
            <a:off x="2971800" y="4724400"/>
            <a:ext cx="63261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The different components: F1, F2…F10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The fixed parameters: P1, P2…P30 (may change at time interrupts)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The adjustable parameters: A1, A2…A30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Time: T</a:t>
            </a:r>
          </a:p>
        </p:txBody>
      </p:sp>
      <p:sp>
        <p:nvSpPr>
          <p:cNvPr id="24596" name="ZoneTexte 24"/>
          <p:cNvSpPr txBox="1">
            <a:spLocks noChangeArrowheads="1"/>
          </p:cNvSpPr>
          <p:nvPr/>
        </p:nvSpPr>
        <p:spPr bwMode="auto">
          <a:xfrm>
            <a:off x="4105275" y="6291263"/>
            <a:ext cx="3971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Names, like "Blood" or "k12", are allowed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/>
              <a:t>Least-square fit</a:t>
            </a:r>
            <a:br>
              <a:rPr lang="en-US" altLang="fr-FR"/>
            </a:br>
            <a:r>
              <a:rPr lang="en-US" altLang="fr-FR"/>
              <a:t>and maximum likelihood</a:t>
            </a:r>
          </a:p>
        </p:txBody>
      </p:sp>
      <p:sp>
        <p:nvSpPr>
          <p:cNvPr id="25603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fr-FR" sz="2000"/>
          </a:p>
          <a:p>
            <a:endParaRPr lang="en-US" altLang="fr-FR" sz="2000"/>
          </a:p>
          <a:p>
            <a:r>
              <a:rPr lang="en-US" altLang="fr-FR" sz="2000"/>
              <a:t>If the squares of the deviations are </a:t>
            </a:r>
            <a:r>
              <a:rPr lang="en-US" altLang="fr-FR" sz="2000">
                <a:solidFill>
                  <a:srgbClr val="0070C0"/>
                </a:solidFill>
              </a:rPr>
              <a:t>weighted by the variance of the observations </a:t>
            </a:r>
            <a:br>
              <a:rPr lang="en-US" altLang="fr-FR" sz="2000">
                <a:solidFill>
                  <a:srgbClr val="0070C0"/>
                </a:solidFill>
              </a:rPr>
            </a:br>
            <a:r>
              <a:rPr lang="en-US" altLang="fr-FR" sz="2000"/>
              <a:t>(w</a:t>
            </a:r>
            <a:r>
              <a:rPr lang="en-US" altLang="fr-FR" sz="2000" baseline="-25000"/>
              <a:t>i</a:t>
            </a:r>
            <a:r>
              <a:rPr lang="en-US" altLang="fr-FR" sz="2000"/>
              <a:t> = 1/</a:t>
            </a:r>
            <a:r>
              <a:rPr lang="el-GR" altLang="fr-FR" sz="2000"/>
              <a:t>σ</a:t>
            </a:r>
            <a:r>
              <a:rPr lang="fr-FR" altLang="fr-FR" sz="2000"/>
              <a:t>(Y</a:t>
            </a:r>
            <a:r>
              <a:rPr lang="fr-FR" altLang="fr-FR" sz="2000" baseline="-25000"/>
              <a:t>i</a:t>
            </a:r>
            <a:r>
              <a:rPr lang="fr-FR" altLang="fr-FR" sz="2000"/>
              <a:t>)</a:t>
            </a:r>
            <a:r>
              <a:rPr lang="fr-FR" altLang="fr-FR" sz="2000" baseline="30000"/>
              <a:t>2</a:t>
            </a:r>
            <a:r>
              <a:rPr lang="fr-FR" altLang="fr-FR" sz="2000"/>
              <a:t>)</a:t>
            </a:r>
            <a:r>
              <a:rPr lang="en-US" altLang="fr-FR" sz="2000"/>
              <a:t>, then the </a:t>
            </a:r>
            <a:r>
              <a:rPr lang="en-US" altLang="fr-FR" sz="2000">
                <a:solidFill>
                  <a:srgbClr val="0070C0"/>
                </a:solidFill>
              </a:rPr>
              <a:t>least square fit </a:t>
            </a:r>
            <a:r>
              <a:rPr lang="en-US" altLang="fr-FR" sz="2000"/>
              <a:t>corresponds to the </a:t>
            </a:r>
            <a:r>
              <a:rPr lang="en-US" altLang="fr-FR" sz="2000">
                <a:solidFill>
                  <a:srgbClr val="0070C0"/>
                </a:solidFill>
              </a:rPr>
              <a:t>maximum likelihood</a:t>
            </a:r>
            <a:r>
              <a:rPr lang="en-US" altLang="fr-FR" sz="2000"/>
              <a:t>.</a:t>
            </a:r>
          </a:p>
          <a:p>
            <a:endParaRPr lang="fr-FR" altLang="fr-FR" sz="2000"/>
          </a:p>
        </p:txBody>
      </p:sp>
      <p:sp>
        <p:nvSpPr>
          <p:cNvPr id="25604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94B031-2DB7-479E-A7B8-DBB2B2795DEA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fr-FR" altLang="fr-FR" sz="1400"/>
          </a:p>
        </p:txBody>
      </p:sp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82750"/>
            <a:ext cx="5456238" cy="679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3048000"/>
            <a:ext cx="41402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ZoneTexte 11"/>
          <p:cNvSpPr txBox="1">
            <a:spLocks noChangeArrowheads="1"/>
          </p:cNvSpPr>
          <p:nvPr/>
        </p:nvSpPr>
        <p:spPr bwMode="auto">
          <a:xfrm>
            <a:off x="1676400" y="5334000"/>
            <a:ext cx="3640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Approximation: </a:t>
            </a:r>
            <a:r>
              <a:rPr lang="el-GR" altLang="fr-FR" sz="1800"/>
              <a:t>σ</a:t>
            </a:r>
            <a:r>
              <a:rPr lang="fr-FR" altLang="fr-FR" sz="1800"/>
              <a:t>(Y</a:t>
            </a:r>
            <a:r>
              <a:rPr lang="fr-FR" altLang="fr-FR" sz="1800" baseline="-25000"/>
              <a:t>i</a:t>
            </a:r>
            <a:r>
              <a:rPr lang="fr-FR" altLang="fr-FR" sz="1800"/>
              <a:t>)</a:t>
            </a:r>
            <a:r>
              <a:rPr lang="fr-FR" altLang="fr-FR" sz="1800" baseline="30000"/>
              <a:t>2</a:t>
            </a:r>
            <a:r>
              <a:rPr lang="fr-FR" altLang="fr-FR" sz="1800"/>
              <a:t> = 0.21 . Y</a:t>
            </a:r>
            <a:r>
              <a:rPr lang="fr-FR" altLang="fr-FR" sz="1800" baseline="-25000"/>
              <a:t>i</a:t>
            </a:r>
            <a:r>
              <a:rPr lang="fr-FR" altLang="fr-FR" sz="1800" baseline="30000"/>
              <a:t>1.4</a:t>
            </a:r>
            <a:endParaRPr lang="en-US" altLang="fr-FR" sz="1800" baseline="30000"/>
          </a:p>
        </p:txBody>
      </p:sp>
      <p:pic>
        <p:nvPicPr>
          <p:cNvPr id="25608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54375"/>
            <a:ext cx="5438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Weighting</a:t>
            </a:r>
          </a:p>
        </p:txBody>
      </p:sp>
      <p:sp>
        <p:nvSpPr>
          <p:cNvPr id="26627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/>
              <a:t>In our software packages, data are weighted by giving the exponent (</a:t>
            </a:r>
            <a:r>
              <a:rPr lang="en-US" altLang="fr-FR" sz="2000">
                <a:solidFill>
                  <a:srgbClr val="0070C0"/>
                </a:solidFill>
              </a:rPr>
              <a:t>Error type</a:t>
            </a:r>
            <a:r>
              <a:rPr lang="en-US" altLang="fr-FR" sz="2000"/>
              <a:t>)</a:t>
            </a:r>
          </a:p>
          <a:p>
            <a:r>
              <a:rPr lang="en-US" altLang="fr-FR" sz="2000"/>
              <a:t>The linear constant in </a:t>
            </a:r>
            <a:r>
              <a:rPr lang="el-GR" altLang="fr-FR" sz="2000"/>
              <a:t>σ</a:t>
            </a:r>
            <a:r>
              <a:rPr lang="fr-FR" altLang="fr-FR" sz="2000"/>
              <a:t>(Y</a:t>
            </a:r>
            <a:r>
              <a:rPr lang="fr-FR" altLang="fr-FR" sz="2000" baseline="-25000"/>
              <a:t>i</a:t>
            </a:r>
            <a:r>
              <a:rPr lang="fr-FR" altLang="fr-FR" sz="2000"/>
              <a:t>)</a:t>
            </a:r>
            <a:r>
              <a:rPr lang="fr-FR" altLang="fr-FR" sz="2000" baseline="30000"/>
              <a:t>2</a:t>
            </a:r>
            <a:r>
              <a:rPr lang="fr-FR" altLang="fr-FR" sz="2000"/>
              <a:t> = A . Y</a:t>
            </a:r>
            <a:r>
              <a:rPr lang="fr-FR" altLang="fr-FR" sz="2000" baseline="-25000"/>
              <a:t>i</a:t>
            </a:r>
            <a:r>
              <a:rPr lang="fr-FR" altLang="fr-FR" sz="2000" baseline="30000"/>
              <a:t>ErrorType</a:t>
            </a:r>
            <a:r>
              <a:rPr lang="en-US" altLang="fr-FR" sz="2000"/>
              <a:t> is calculated from experimental data by the programs</a:t>
            </a:r>
          </a:p>
          <a:p>
            <a:r>
              <a:rPr lang="en-US" altLang="fr-FR" sz="2000"/>
              <a:t>Error type may be calculated as in the previous example when replicates are available</a:t>
            </a:r>
          </a:p>
          <a:p>
            <a:r>
              <a:rPr lang="en-US" altLang="fr-FR" sz="2000"/>
              <a:t>Otherwise, it is assumed from earlier knowledge</a:t>
            </a:r>
          </a:p>
          <a:p>
            <a:r>
              <a:rPr lang="en-US" altLang="fr-FR" sz="2000"/>
              <a:t>If the random variability of data follows a normal distribution (the general case since measurement errors result from a multitude of independent causes: central limit theorem) the exponent should be 2</a:t>
            </a:r>
          </a:p>
          <a:p>
            <a:r>
              <a:rPr lang="en-US" altLang="fr-FR" sz="2000"/>
              <a:t>If activity counting is the major cause of measurement error (Poisson distribution), the exponent should be 1</a:t>
            </a:r>
          </a:p>
          <a:p>
            <a:r>
              <a:rPr lang="en-US" altLang="fr-FR" sz="2000"/>
              <a:t>In practice, with radiolabeled compounds, the log-log regression almost always gives an exponent between 1 and 2 (if not, data have probably been forged)</a:t>
            </a:r>
          </a:p>
        </p:txBody>
      </p:sp>
      <p:sp>
        <p:nvSpPr>
          <p:cNvPr id="26628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7FCF83-D10D-40AA-AE2A-E0C75A2D5669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fr-FR" altLang="fr-FR" sz="1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Parameter estimation algorithm</a:t>
            </a:r>
          </a:p>
        </p:txBody>
      </p:sp>
      <p:sp>
        <p:nvSpPr>
          <p:cNvPr id="27651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/>
              <a:t>The software calculates the derivatives of the calculated values (Jacobian matrix) by changing each adjustable parameter at a time by 1%. This is quite time consuming for large numbers of adjustable parameters (</a:t>
            </a:r>
            <a:r>
              <a:rPr lang="en-US" altLang="fr-FR" sz="2000">
                <a:solidFill>
                  <a:srgbClr val="0070C0"/>
                </a:solidFill>
              </a:rPr>
              <a:t>parameter estimation may take up to a few minutes</a:t>
            </a:r>
            <a:r>
              <a:rPr lang="en-US" altLang="fr-FR" sz="2000"/>
              <a:t>)</a:t>
            </a:r>
          </a:p>
          <a:p>
            <a:r>
              <a:rPr lang="en-US" altLang="fr-FR" sz="2000"/>
              <a:t>Then the weighted sum of square of residuals is iteratively minimized using the </a:t>
            </a:r>
            <a:r>
              <a:rPr lang="en-US" altLang="fr-FR" sz="2000">
                <a:solidFill>
                  <a:srgbClr val="0070C0"/>
                </a:solidFill>
              </a:rPr>
              <a:t>Levenberg-Marquardt</a:t>
            </a:r>
            <a:r>
              <a:rPr lang="en-US" altLang="fr-FR" sz="2000"/>
              <a:t> algorithm (see H.P. Gavin, people.duke.edu/~hpgavin/ce281/lm.pdf)</a:t>
            </a:r>
          </a:p>
          <a:p>
            <a:r>
              <a:rPr lang="en-US" altLang="fr-FR" sz="2000"/>
              <a:t>As it is, the minimization process must be supervised. Reasonable guess must be made for starting parameter values and the Marquardt damping factor (</a:t>
            </a:r>
            <a:r>
              <a:rPr lang="en-US" altLang="fr-FR" sz="2000">
                <a:solidFill>
                  <a:srgbClr val="0070C0"/>
                </a:solidFill>
              </a:rPr>
              <a:t>Damping</a:t>
            </a:r>
            <a:r>
              <a:rPr lang="en-US" altLang="fr-FR" sz="2000"/>
              <a:t>) </a:t>
            </a:r>
          </a:p>
          <a:p>
            <a:r>
              <a:rPr lang="en-US" altLang="fr-FR" sz="2000"/>
              <a:t>The algorithm stops when the sum of the squares of the relative changes in parameters is lower than a preset limit (</a:t>
            </a:r>
            <a:r>
              <a:rPr lang="en-US" altLang="fr-FR" sz="2000">
                <a:solidFill>
                  <a:srgbClr val="0070C0"/>
                </a:solidFill>
              </a:rPr>
              <a:t>Tolerance</a:t>
            </a:r>
            <a:r>
              <a:rPr lang="en-US" altLang="fr-FR" sz="2000"/>
              <a:t>) or the maximum number of iterations is reached</a:t>
            </a:r>
          </a:p>
          <a:p>
            <a:r>
              <a:rPr lang="en-US" altLang="fr-FR" sz="2000"/>
              <a:t>When the algorithm has converged, asymptotic standard parameter errors (</a:t>
            </a:r>
            <a:r>
              <a:rPr lang="en-US" altLang="fr-FR" sz="2000">
                <a:solidFill>
                  <a:srgbClr val="0070C0"/>
                </a:solidFill>
              </a:rPr>
              <a:t>SD</a:t>
            </a:r>
            <a:r>
              <a:rPr lang="en-US" altLang="fr-FR" sz="2000"/>
              <a:t>) on the estimated parameters are computed.</a:t>
            </a:r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EDBB22-DD46-4084-ABD2-BBA4E500CDB3}" type="slidenum">
              <a:rPr lang="en-US" altLang="fr-FR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fr-FR" sz="1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/>
          <a:p>
            <a:pPr>
              <a:defRPr/>
            </a:pPr>
            <a:r>
              <a:rPr lang="en-US"/>
              <a:t>examples</a:t>
            </a:r>
            <a:endParaRPr lang="en-US" dirty="0"/>
          </a:p>
        </p:txBody>
      </p:sp>
      <p:sp>
        <p:nvSpPr>
          <p:cNvPr id="28675" name="Espace réservé du texte 5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/>
          <a:lstStyle/>
          <a:p>
            <a:endParaRPr lang="fr-FR" altLang="fr-FR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945505-F049-41DA-A164-0E0EE3E597C7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fr-FR" altLang="fr-FR" sz="1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8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/>
              <a:t>Pharmacokinetics</a:t>
            </a:r>
            <a:br>
              <a:rPr lang="fr-FR" altLang="fr-FR"/>
            </a:br>
            <a:r>
              <a:rPr lang="fr-FR" altLang="fr-FR"/>
              <a:t>of an antibody in mouse</a:t>
            </a:r>
          </a:p>
        </p:txBody>
      </p:sp>
      <p:sp>
        <p:nvSpPr>
          <p:cNvPr id="2969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86EF25-A1DF-447C-9D5F-7F6A10BC7424}" type="slidenum">
              <a:rPr lang="en-US" altLang="fr-FR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fr-FR" sz="1400"/>
          </a:p>
        </p:txBody>
      </p:sp>
      <p:graphicFrame>
        <p:nvGraphicFramePr>
          <p:cNvPr id="3411" name="Group 339"/>
          <p:cNvGraphicFramePr>
            <a:graphicFrameLocks noGrp="1"/>
          </p:cNvGraphicFramePr>
          <p:nvPr>
            <p:ph idx="4294967295"/>
          </p:nvPr>
        </p:nvGraphicFramePr>
        <p:xfrm>
          <a:off x="914400" y="1600200"/>
          <a:ext cx="10744199" cy="4449778"/>
        </p:xfrm>
        <a:graphic>
          <a:graphicData uri="http://schemas.openxmlformats.org/drawingml/2006/table">
            <a:tbl>
              <a:tblPr/>
              <a:tblGrid>
                <a:gridCol w="1535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37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5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37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357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18138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Biodistribution</a:t>
                      </a:r>
                      <a:r>
                        <a:rPr kumimoji="0" 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of </a:t>
                      </a:r>
                      <a:r>
                        <a:rPr kumimoji="0" lang="en-US" sz="1400" b="0" i="0" u="none" strike="noStrike" cap="none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124</a:t>
                      </a:r>
                      <a:r>
                        <a:rPr kumimoji="0" 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I-HuA33 </a:t>
                      </a:r>
                      <a:r>
                        <a:rPr kumimoji="0" 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mAb</a:t>
                      </a:r>
                      <a:r>
                        <a:rPr kumimoji="0" 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 BALB/c Nude Mice Bearing SW1222 and Control (LIM 2537) Colon Carcinoma Xenografts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Time (Hours) 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Blood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26.60 ± 2.91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15.14 ± 3.70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9.25 ± 1.52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4.79 ± 1.21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1.50 ± 0.38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0.52 ± 0.20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SW1222 tumor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12.45 ± 1.39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31.58 ± 2.91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38.92 ± 5.41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49.99 ± 7.03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37.24 ± 5.38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17.28 ± 4.41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LIM 2537 tumor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6.27 ± 0.80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6.19 ± 2.93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4.72 ± 2.93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3.86 ± 0.28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1.07 ± 0.27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0.25 ± 0.04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8.07 ± 2.68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4.07 ± 0.93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0.88 ± 1.12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1.64 ± 0.41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0.29 ± 0.36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 ± 0.21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Spleen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6.45 ± 0.68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4.01 ± 1.81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9.58 ± 7.28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 ± 0.48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2.64 ± 2.92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0.24 ± 0.05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Kidney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9.64 ± 2.23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5.21 ± 1.24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1.76 ± 1.33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1.88 ± 0.35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1.12 ± 0.62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0.26 ± 0.09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Skin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3.26 ± 0.18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5.49 ± 0.87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1.24 ± 1.39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1.57 ± 0.67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 ± 0.11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 ± 0.04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Bone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2.60 ± 0.26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1.88 ± 0.59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4.37 ± 3.12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3.15 ± 3.77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1.31 ± 1.34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0.14 ± 0.05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Lung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11.66 ± 1.50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6.49 ± 1.78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2.73 ± 1.67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2.14 ± 0.79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1.70 ± 0.96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0.39 ± 0.16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Heart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7.62 ± 0.73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4.01 ± 1.07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3.58 ± 2.21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2.96 ± 2.58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0.56 ± 0.32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0.27 ± 0.09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Stomach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5.31 ± 1.46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5.03 ± 5.09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1.12 ± 0.71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1.48 ± 0.08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0.35 ± 0.08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1.06 ± 0.17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0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Small bowel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3.26 ± 0.82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2.88 ± 0.24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1.40 ± 0.77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 ± 0.10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0.24 ± 0.10</a:t>
                      </a:r>
                      <a:endParaRPr kumimoji="0" lang="en-US" sz="20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0.38 ± 0.09</a:t>
                      </a:r>
                      <a:endParaRPr kumimoji="0" lang="en-US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9800" name="ZoneTexte 3"/>
          <p:cNvSpPr txBox="1">
            <a:spLocks noChangeArrowheads="1"/>
          </p:cNvSpPr>
          <p:nvPr/>
        </p:nvSpPr>
        <p:spPr bwMode="auto">
          <a:xfrm>
            <a:off x="914400" y="6096000"/>
            <a:ext cx="10744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Lee FT, Hall C, Rigopoulos A, Zweit J, Pathmaraj K, O'Keefe GJ, Smyth FE, Welt S, Old LJ, Scott AM. Immuno-PET of human colon xenograft- bearing BALB/c nude mice using </a:t>
            </a:r>
            <a:r>
              <a:rPr lang="en-US" altLang="fr-FR" sz="1400" i="1" baseline="30000">
                <a:solidFill>
                  <a:srgbClr val="0070C0"/>
                </a:solidFill>
              </a:rPr>
              <a:t>124</a:t>
            </a:r>
            <a:r>
              <a:rPr lang="en-US" altLang="fr-FR" sz="1400" i="1">
                <a:solidFill>
                  <a:srgbClr val="0070C0"/>
                </a:solidFill>
              </a:rPr>
              <a:t>I-CDR-grafted humanized A33 monoclonal antibody. J Nucl Med. 2001;42:764-9.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Blood pharmacokinetics:</a:t>
            </a:r>
            <a:br>
              <a:rPr lang="fr-FR" altLang="fr-FR"/>
            </a:br>
            <a:r>
              <a:rPr lang="fr-FR" altLang="fr-FR"/>
              <a:t>how many exponentials?</a:t>
            </a:r>
          </a:p>
        </p:txBody>
      </p:sp>
      <p:sp>
        <p:nvSpPr>
          <p:cNvPr id="30723" name="Text Box 7"/>
          <p:cNvSpPr txBox="1">
            <a:spLocks noChangeArrowheads="1"/>
          </p:cNvSpPr>
          <p:nvPr/>
        </p:nvSpPr>
        <p:spPr bwMode="auto">
          <a:xfrm>
            <a:off x="7772400" y="586740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Semi-log plot</a:t>
            </a:r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3397250" y="5867400"/>
            <a:ext cx="1250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Linear plot</a:t>
            </a:r>
          </a:p>
        </p:txBody>
      </p:sp>
      <p:pic>
        <p:nvPicPr>
          <p:cNvPr id="3072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63" y="1851025"/>
            <a:ext cx="4491037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51025"/>
            <a:ext cx="4491038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C0CD6B-7430-437D-BBFF-347A9B36082C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fr-FR" altLang="fr-FR" sz="1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/>
              <a:t>Modeling </a:t>
            </a:r>
            <a:br>
              <a:rPr lang="en-US" altLang="fr-FR"/>
            </a:br>
            <a:r>
              <a:rPr lang="en-US" altLang="fr-FR"/>
              <a:t>a multi-tissue biodistribution study </a:t>
            </a:r>
          </a:p>
        </p:txBody>
      </p:sp>
      <p:pic>
        <p:nvPicPr>
          <p:cNvPr id="31747" name="Picture 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514600"/>
            <a:ext cx="444817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2514600"/>
            <a:ext cx="4437062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DF74AA-563B-4AD3-BBDE-91EEFC30CBD2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fr-FR" altLang="fr-FR" sz="1400"/>
          </a:p>
        </p:txBody>
      </p:sp>
      <p:sp>
        <p:nvSpPr>
          <p:cNvPr id="31750" name="ZoneTexte 3"/>
          <p:cNvSpPr txBox="1">
            <a:spLocks noChangeArrowheads="1"/>
          </p:cNvSpPr>
          <p:nvPr/>
        </p:nvSpPr>
        <p:spPr bwMode="auto">
          <a:xfrm>
            <a:off x="533400" y="6181725"/>
            <a:ext cx="1104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 i="1">
                <a:solidFill>
                  <a:srgbClr val="0070C0"/>
                </a:solidFill>
              </a:rPr>
              <a:t>Data from: Lee FT, Hall C, Rigopoulos A, Zweit J, Pathmaraj K, O'Keefe GJ, Smyth FE, Welt S, Old LJ, Scott AM. Immuno-PET of human colon xenograft- bearing BALB/c nude mice using </a:t>
            </a:r>
            <a:r>
              <a:rPr lang="fr-FR" altLang="fr-FR" sz="1400" i="1" baseline="30000">
                <a:solidFill>
                  <a:srgbClr val="0070C0"/>
                </a:solidFill>
              </a:rPr>
              <a:t>124</a:t>
            </a:r>
            <a:r>
              <a:rPr lang="fr-FR" altLang="fr-FR" sz="1400" i="1">
                <a:solidFill>
                  <a:srgbClr val="0070C0"/>
                </a:solidFill>
              </a:rPr>
              <a:t>I-CDR-grafted humanized A33 monoclonal antibody. J Nucl Med. 2001;42:764-9.</a:t>
            </a:r>
          </a:p>
        </p:txBody>
      </p:sp>
      <p:pic>
        <p:nvPicPr>
          <p:cNvPr id="31751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1033780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Kinetics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dirty="0"/>
              <a:t>Many different applications:</a:t>
            </a:r>
          </a:p>
          <a:p>
            <a:pPr lvl="1"/>
            <a:r>
              <a:rPr lang="en-US" altLang="fr-FR" dirty="0"/>
              <a:t>Chemical reactions</a:t>
            </a:r>
          </a:p>
          <a:p>
            <a:pPr lvl="1"/>
            <a:r>
              <a:rPr lang="en-US" altLang="fr-FR" dirty="0"/>
              <a:t>Radioactive decay</a:t>
            </a:r>
          </a:p>
          <a:p>
            <a:pPr lvl="1"/>
            <a:r>
              <a:rPr lang="en-US" altLang="fr-FR" dirty="0"/>
              <a:t>Ligand receptor binding kinetics</a:t>
            </a:r>
          </a:p>
          <a:p>
            <a:pPr lvl="1"/>
            <a:r>
              <a:rPr lang="en-US" altLang="fr-FR" dirty="0"/>
              <a:t>Ligand internalization</a:t>
            </a:r>
          </a:p>
          <a:p>
            <a:pPr lvl="1"/>
            <a:r>
              <a:rPr lang="en-US" altLang="fr-FR" dirty="0"/>
              <a:t>Pharmacokinetics</a:t>
            </a:r>
          </a:p>
          <a:p>
            <a:pPr lvl="1"/>
            <a:r>
              <a:rPr lang="en-US" altLang="fr-FR" dirty="0"/>
              <a:t>…</a:t>
            </a:r>
          </a:p>
          <a:p>
            <a:r>
              <a:rPr lang="en-US" altLang="fr-FR" dirty="0"/>
              <a:t>Differential equations with time as the independent variable</a:t>
            </a:r>
          </a:p>
          <a:p>
            <a:pPr lvl="1"/>
            <a:r>
              <a:rPr lang="en-US" altLang="fr-FR" dirty="0"/>
              <a:t>Simple equation</a:t>
            </a:r>
          </a:p>
          <a:p>
            <a:pPr lvl="1"/>
            <a:r>
              <a:rPr lang="en-US" altLang="fr-FR" dirty="0"/>
              <a:t>Set (system) of equations</a:t>
            </a:r>
          </a:p>
        </p:txBody>
      </p:sp>
      <p:sp>
        <p:nvSpPr>
          <p:cNvPr id="512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0223E7-678D-403C-8E09-1124FDB0969F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40088"/>
            <a:ext cx="5162550" cy="109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4679950"/>
            <a:ext cx="31369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619250"/>
            <a:ext cx="113458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5400675"/>
            <a:ext cx="904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Another example</a:t>
            </a:r>
          </a:p>
        </p:txBody>
      </p:sp>
      <p:sp>
        <p:nvSpPr>
          <p:cNvPr id="3277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C7F9DF-27CB-410A-9F31-D1BBFF605F43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fr-FR" altLang="fr-FR" sz="1400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2519363"/>
            <a:ext cx="55435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>
          <a:xfrm>
            <a:off x="4876800" y="1524000"/>
            <a:ext cx="3048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2778" name="ZoneTexte 3"/>
          <p:cNvSpPr txBox="1">
            <a:spLocks noChangeArrowheads="1"/>
          </p:cNvSpPr>
          <p:nvPr/>
        </p:nvSpPr>
        <p:spPr bwMode="auto">
          <a:xfrm>
            <a:off x="990600" y="6248400"/>
            <a:ext cx="4586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</a:rPr>
              <a:t>Data from: Davodeau et al., personnal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1619250"/>
            <a:ext cx="113458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40088"/>
            <a:ext cx="51625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4679950"/>
            <a:ext cx="31369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5400675"/>
            <a:ext cx="904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Another example</a:t>
            </a:r>
          </a:p>
        </p:txBody>
      </p:sp>
      <p:sp>
        <p:nvSpPr>
          <p:cNvPr id="3379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0476DBD-F8BB-4E76-BD4C-FE452E26C805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fr-FR" altLang="fr-FR" sz="1400"/>
          </a:p>
        </p:txBody>
      </p:sp>
      <p:pic>
        <p:nvPicPr>
          <p:cNvPr id="3380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450" y="2519363"/>
            <a:ext cx="55435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/>
          <p:cNvSpPr/>
          <p:nvPr/>
        </p:nvSpPr>
        <p:spPr>
          <a:xfrm>
            <a:off x="4876800" y="1524000"/>
            <a:ext cx="3124200" cy="685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Micro-constants and pharmacokinetic parameters</a:t>
            </a:r>
          </a:p>
        </p:txBody>
      </p:sp>
      <p:sp>
        <p:nvSpPr>
          <p:cNvPr id="34819" name="Espace réservé du contenu 2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/>
              <a:t>Compartmental modeling affords estimations of model micro-constants:</a:t>
            </a:r>
            <a:br>
              <a:rPr lang="en-US" altLang="fr-FR"/>
            </a:br>
            <a:r>
              <a:rPr lang="en-US" altLang="fr-FR"/>
              <a:t>k</a:t>
            </a:r>
            <a:r>
              <a:rPr lang="en-US" altLang="fr-FR" baseline="-25000"/>
              <a:t>i,j</a:t>
            </a:r>
            <a:r>
              <a:rPr lang="en-US" altLang="fr-FR"/>
              <a:t>, k</a:t>
            </a:r>
            <a:r>
              <a:rPr lang="en-US" altLang="fr-FR" baseline="-25000"/>
              <a:t>el</a:t>
            </a:r>
            <a:r>
              <a:rPr lang="en-US" altLang="fr-FR"/>
              <a:t>, etc.</a:t>
            </a:r>
          </a:p>
          <a:p>
            <a:r>
              <a:rPr lang="en-US" altLang="fr-FR"/>
              <a:t>These constants are usually not very useful</a:t>
            </a:r>
          </a:p>
          <a:p>
            <a:r>
              <a:rPr lang="en-US" altLang="fr-FR"/>
              <a:t>From these constants, more useful pharmacokinetic parameters can be calculated: e.g. distribution volumes, clearance</a:t>
            </a:r>
          </a:p>
          <a:p>
            <a:r>
              <a:rPr lang="en-US" altLang="fr-FR"/>
              <a:t>The area under the concentration–time or activity-time curves (AUC) are very important: they are used to calculate clearances and mean residence times</a:t>
            </a:r>
          </a:p>
          <a:p>
            <a:r>
              <a:rPr lang="en-US" altLang="fr-FR"/>
              <a:t>Half-lives are more easily obtained from a non-compartmental analysis</a:t>
            </a:r>
          </a:p>
          <a:p>
            <a:r>
              <a:rPr lang="en-US" altLang="fr-FR"/>
              <a:t>Clearance = dose / AUC = V</a:t>
            </a:r>
            <a:r>
              <a:rPr lang="en-US" altLang="fr-FR" baseline="-25000"/>
              <a:t>central</a:t>
            </a:r>
            <a:r>
              <a:rPr lang="en-US" altLang="fr-FR"/>
              <a:t> k</a:t>
            </a:r>
            <a:r>
              <a:rPr lang="en-US" altLang="fr-FR" baseline="-25000"/>
              <a:t>el</a:t>
            </a:r>
            <a:r>
              <a:rPr lang="en-US" altLang="fr-FR"/>
              <a:t>: the volume of blood cleared of drug/tracer per unit time</a:t>
            </a:r>
          </a:p>
        </p:txBody>
      </p:sp>
      <p:sp>
        <p:nvSpPr>
          <p:cNvPr id="34820" name="Espace réservé du numéro de diapositive 2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14A3BD-5863-49ED-BBA6-E788AAB7ADFA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fr-FR" altLang="fr-FR" sz="1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3756025"/>
            <a:ext cx="7737475" cy="14557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257800"/>
            <a:ext cx="33528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257800"/>
            <a:ext cx="1666875" cy="495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AUC and dosimetry</a:t>
            </a:r>
          </a:p>
        </p:txBody>
      </p:sp>
      <p:pic>
        <p:nvPicPr>
          <p:cNvPr id="3584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1665288"/>
            <a:ext cx="3463925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Rectangle 5"/>
          <p:cNvSpPr>
            <a:spLocks noChangeAspect="1" noChangeArrowheads="1"/>
          </p:cNvSpPr>
          <p:nvPr/>
        </p:nvSpPr>
        <p:spPr bwMode="auto">
          <a:xfrm>
            <a:off x="6732588" y="2209800"/>
            <a:ext cx="1265237" cy="1119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200"/>
          </a:p>
        </p:txBody>
      </p:sp>
      <p:sp>
        <p:nvSpPr>
          <p:cNvPr id="35848" name="Rectangle 6"/>
          <p:cNvSpPr>
            <a:spLocks noChangeAspect="1" noChangeArrowheads="1"/>
          </p:cNvSpPr>
          <p:nvPr/>
        </p:nvSpPr>
        <p:spPr bwMode="auto">
          <a:xfrm>
            <a:off x="8716963" y="2209800"/>
            <a:ext cx="1265237" cy="1119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200"/>
          </a:p>
        </p:txBody>
      </p:sp>
      <p:sp>
        <p:nvSpPr>
          <p:cNvPr id="35849" name="Line 7"/>
          <p:cNvSpPr>
            <a:spLocks noChangeAspect="1" noChangeShapeType="1"/>
          </p:cNvSpPr>
          <p:nvPr/>
        </p:nvSpPr>
        <p:spPr bwMode="auto">
          <a:xfrm>
            <a:off x="8118475" y="2698750"/>
            <a:ext cx="479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0" name="Line 8"/>
          <p:cNvSpPr>
            <a:spLocks noChangeAspect="1" noChangeShapeType="1"/>
          </p:cNvSpPr>
          <p:nvPr/>
        </p:nvSpPr>
        <p:spPr bwMode="auto">
          <a:xfrm flipH="1">
            <a:off x="8118475" y="2913063"/>
            <a:ext cx="479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1" name="Text Box 9"/>
          <p:cNvSpPr txBox="1">
            <a:spLocks noChangeAspect="1" noChangeArrowheads="1"/>
          </p:cNvSpPr>
          <p:nvPr/>
        </p:nvSpPr>
        <p:spPr bwMode="auto">
          <a:xfrm>
            <a:off x="8170863" y="2316163"/>
            <a:ext cx="4032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k</a:t>
            </a:r>
            <a:r>
              <a:rPr lang="fr-FR" altLang="fr-FR" sz="1200" baseline="-25000"/>
              <a:t>2,1</a:t>
            </a:r>
          </a:p>
        </p:txBody>
      </p:sp>
      <p:sp>
        <p:nvSpPr>
          <p:cNvPr id="35852" name="Text Box 10"/>
          <p:cNvSpPr txBox="1">
            <a:spLocks noChangeAspect="1" noChangeArrowheads="1"/>
          </p:cNvSpPr>
          <p:nvPr/>
        </p:nvSpPr>
        <p:spPr bwMode="auto">
          <a:xfrm>
            <a:off x="8170863" y="2955925"/>
            <a:ext cx="4032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k</a:t>
            </a:r>
            <a:r>
              <a:rPr lang="fr-FR" altLang="fr-FR" sz="1200" baseline="-25000"/>
              <a:t>1,2</a:t>
            </a:r>
          </a:p>
        </p:txBody>
      </p:sp>
      <p:sp>
        <p:nvSpPr>
          <p:cNvPr id="35853" name="Text Box 11"/>
          <p:cNvSpPr txBox="1">
            <a:spLocks noChangeAspect="1" noChangeArrowheads="1"/>
          </p:cNvSpPr>
          <p:nvPr/>
        </p:nvSpPr>
        <p:spPr bwMode="auto">
          <a:xfrm>
            <a:off x="6732588" y="2209800"/>
            <a:ext cx="1241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Compartment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F</a:t>
            </a:r>
            <a:r>
              <a:rPr lang="fr-FR" altLang="fr-FR" sz="1200" baseline="-25000"/>
              <a:t>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</p:txBody>
      </p:sp>
      <p:sp>
        <p:nvSpPr>
          <p:cNvPr id="35854" name="Text Box 12"/>
          <p:cNvSpPr txBox="1">
            <a:spLocks noChangeAspect="1" noChangeArrowheads="1"/>
          </p:cNvSpPr>
          <p:nvPr/>
        </p:nvSpPr>
        <p:spPr bwMode="auto">
          <a:xfrm>
            <a:off x="8694738" y="2219325"/>
            <a:ext cx="1241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Compartment 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F</a:t>
            </a:r>
            <a:r>
              <a:rPr lang="fr-FR" altLang="fr-FR" sz="1200" baseline="-25000"/>
              <a:t>2</a:t>
            </a:r>
          </a:p>
        </p:txBody>
      </p:sp>
      <p:sp>
        <p:nvSpPr>
          <p:cNvPr id="35855" name="Line 15"/>
          <p:cNvSpPr>
            <a:spLocks noChangeAspect="1" noChangeShapeType="1"/>
          </p:cNvSpPr>
          <p:nvPr/>
        </p:nvSpPr>
        <p:spPr bwMode="auto">
          <a:xfrm>
            <a:off x="7372350" y="3338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6" name="Text Box 16"/>
          <p:cNvSpPr txBox="1">
            <a:spLocks noChangeAspect="1" noChangeArrowheads="1"/>
          </p:cNvSpPr>
          <p:nvPr/>
        </p:nvSpPr>
        <p:spPr bwMode="auto">
          <a:xfrm>
            <a:off x="7478713" y="3352800"/>
            <a:ext cx="33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k</a:t>
            </a:r>
            <a:r>
              <a:rPr lang="fr-FR" altLang="fr-FR" sz="1200" baseline="-25000"/>
              <a:t>el</a:t>
            </a:r>
          </a:p>
        </p:txBody>
      </p:sp>
      <p:sp>
        <p:nvSpPr>
          <p:cNvPr id="35857" name="Rectangle 17"/>
          <p:cNvSpPr>
            <a:spLocks noChangeAspect="1" noChangeArrowheads="1"/>
          </p:cNvSpPr>
          <p:nvPr/>
        </p:nvSpPr>
        <p:spPr bwMode="auto">
          <a:xfrm>
            <a:off x="4708525" y="2219325"/>
            <a:ext cx="1265238" cy="1119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200"/>
          </a:p>
        </p:txBody>
      </p:sp>
      <p:sp>
        <p:nvSpPr>
          <p:cNvPr id="35858" name="Line 18"/>
          <p:cNvSpPr>
            <a:spLocks noChangeAspect="1" noChangeShapeType="1"/>
          </p:cNvSpPr>
          <p:nvPr/>
        </p:nvSpPr>
        <p:spPr bwMode="auto">
          <a:xfrm>
            <a:off x="6092825" y="2859088"/>
            <a:ext cx="479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59" name="Line 19"/>
          <p:cNvSpPr>
            <a:spLocks noChangeAspect="1" noChangeShapeType="1"/>
          </p:cNvSpPr>
          <p:nvPr/>
        </p:nvSpPr>
        <p:spPr bwMode="auto">
          <a:xfrm flipH="1">
            <a:off x="6092825" y="2646363"/>
            <a:ext cx="479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0" name="Text Box 20"/>
          <p:cNvSpPr txBox="1">
            <a:spLocks noChangeAspect="1" noChangeArrowheads="1"/>
          </p:cNvSpPr>
          <p:nvPr/>
        </p:nvSpPr>
        <p:spPr bwMode="auto">
          <a:xfrm>
            <a:off x="6146800" y="2325688"/>
            <a:ext cx="368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k</a:t>
            </a:r>
            <a:r>
              <a:rPr lang="fr-FR" altLang="fr-FR" sz="1200" baseline="-25000"/>
              <a:t>i,1</a:t>
            </a:r>
          </a:p>
        </p:txBody>
      </p:sp>
      <p:sp>
        <p:nvSpPr>
          <p:cNvPr id="35861" name="Text Box 21"/>
          <p:cNvSpPr txBox="1">
            <a:spLocks noChangeAspect="1" noChangeArrowheads="1"/>
          </p:cNvSpPr>
          <p:nvPr/>
        </p:nvSpPr>
        <p:spPr bwMode="auto">
          <a:xfrm>
            <a:off x="6146800" y="2965450"/>
            <a:ext cx="368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k</a:t>
            </a:r>
            <a:r>
              <a:rPr lang="fr-FR" altLang="fr-FR" sz="1200" baseline="-25000"/>
              <a:t>1,i</a:t>
            </a:r>
          </a:p>
        </p:txBody>
      </p:sp>
      <p:sp>
        <p:nvSpPr>
          <p:cNvPr id="35862" name="Text Box 22"/>
          <p:cNvSpPr txBox="1">
            <a:spLocks noChangeAspect="1" noChangeArrowheads="1"/>
          </p:cNvSpPr>
          <p:nvPr/>
        </p:nvSpPr>
        <p:spPr bwMode="auto">
          <a:xfrm>
            <a:off x="4983163" y="2273300"/>
            <a:ext cx="708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Tissue 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</p:txBody>
      </p:sp>
      <p:sp>
        <p:nvSpPr>
          <p:cNvPr id="35863" name="Rectangle 17"/>
          <p:cNvSpPr>
            <a:spLocks noChangeAspect="1" noChangeArrowheads="1"/>
          </p:cNvSpPr>
          <p:nvPr/>
        </p:nvSpPr>
        <p:spPr bwMode="auto">
          <a:xfrm>
            <a:off x="2174875" y="2217738"/>
            <a:ext cx="1263650" cy="1119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200"/>
          </a:p>
        </p:txBody>
      </p:sp>
      <p:sp>
        <p:nvSpPr>
          <p:cNvPr id="35864" name="Line 19"/>
          <p:cNvSpPr>
            <a:spLocks noChangeAspect="1" noChangeShapeType="1"/>
          </p:cNvSpPr>
          <p:nvPr/>
        </p:nvSpPr>
        <p:spPr bwMode="auto">
          <a:xfrm flipH="1">
            <a:off x="3559175" y="2827338"/>
            <a:ext cx="101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65" name="Text Box 20"/>
          <p:cNvSpPr txBox="1">
            <a:spLocks noChangeAspect="1" noChangeArrowheads="1"/>
          </p:cNvSpPr>
          <p:nvPr/>
        </p:nvSpPr>
        <p:spPr bwMode="auto">
          <a:xfrm>
            <a:off x="3613150" y="2506663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Exp(-P1 T)</a:t>
            </a:r>
            <a:endParaRPr lang="fr-FR" altLang="fr-FR" sz="1200" baseline="-25000"/>
          </a:p>
        </p:txBody>
      </p:sp>
      <p:sp>
        <p:nvSpPr>
          <p:cNvPr id="35866" name="Text Box 22"/>
          <p:cNvSpPr txBox="1">
            <a:spLocks noChangeAspect="1" noChangeArrowheads="1"/>
          </p:cNvSpPr>
          <p:nvPr/>
        </p:nvSpPr>
        <p:spPr bwMode="auto">
          <a:xfrm>
            <a:off x="2211388" y="2271713"/>
            <a:ext cx="1181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/>
              <a:t>Accumulation 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/>
          </a:p>
        </p:txBody>
      </p:sp>
      <p:sp>
        <p:nvSpPr>
          <p:cNvPr id="35867" name="Espace réservé du numéro de diapositive 2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3B094D-BE40-46B4-B901-409F9732CF39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fr-FR" altLang="fr-FR" sz="1400"/>
          </a:p>
        </p:txBody>
      </p:sp>
      <p:sp>
        <p:nvSpPr>
          <p:cNvPr id="35868" name="ZoneTexte 1"/>
          <p:cNvSpPr txBox="1">
            <a:spLocks noChangeArrowheads="1"/>
          </p:cNvSpPr>
          <p:nvPr/>
        </p:nvSpPr>
        <p:spPr bwMode="auto">
          <a:xfrm>
            <a:off x="1066800" y="5943600"/>
            <a:ext cx="1043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One way to calculate AUC and Ãh is to include accumulation compartments in the model with decay correction in the transfer rate: EX(-P1*T)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/>
          <a:p>
            <a:r>
              <a:rPr lang="en-US" altLang="fr-FR" dirty="0"/>
              <a:t>Other software packages</a:t>
            </a:r>
          </a:p>
        </p:txBody>
      </p:sp>
      <p:sp>
        <p:nvSpPr>
          <p:cNvPr id="64515" name="Espace réservé du texte 4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/>
          <a:lstStyle/>
          <a:p>
            <a:endParaRPr lang="en-US" altLang="fr-FR" dirty="0"/>
          </a:p>
        </p:txBody>
      </p:sp>
      <p:sp>
        <p:nvSpPr>
          <p:cNvPr id="64516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EE5600-FA89-4436-BE3F-DB8B15719FF0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fr-FR" altLang="fr-FR" sz="1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Blood pharmacokinetics of albumin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0" t="12756" r="4860" b="33307"/>
          <a:stretch>
            <a:fillRect/>
          </a:stretch>
        </p:blipFill>
        <p:spPr bwMode="auto">
          <a:xfrm>
            <a:off x="4094163" y="1565275"/>
            <a:ext cx="431165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071688" y="4643438"/>
            <a:ext cx="8215312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600"/>
              <a:t>By fitting two exponentials (no compartmental modeling)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600"/>
              <a:t>Vc = 2.7 L, Vt = 10.8 L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600"/>
              <a:t>[Albumin*](t) = Ro(1/Vc - 1/Vt) exp(- ln(2) t / T</a:t>
            </a:r>
            <a:r>
              <a:rPr lang="en-US" altLang="fr-FR" sz="1600" baseline="-25000"/>
              <a:t>1/2</a:t>
            </a:r>
            <a:r>
              <a:rPr lang="en-US" altLang="fr-FR" sz="1600">
                <a:sym typeface="Symbol" panose="05050102010706020507" pitchFamily="18" charset="2"/>
              </a:rPr>
              <a:t>) + Ro/Vt exp (- </a:t>
            </a:r>
            <a:r>
              <a:rPr lang="en-US" altLang="fr-FR" sz="1600"/>
              <a:t>ln(2)</a:t>
            </a:r>
            <a:r>
              <a:rPr lang="en-US" altLang="fr-FR" sz="1600">
                <a:sym typeface="Symbol" panose="05050102010706020507" pitchFamily="18" charset="2"/>
              </a:rPr>
              <a:t> t / T</a:t>
            </a:r>
            <a:r>
              <a:rPr lang="en-US" altLang="fr-FR" sz="1600" baseline="-25000">
                <a:sym typeface="Symbol" panose="05050102010706020507" pitchFamily="18" charset="2"/>
              </a:rPr>
              <a:t>1/2</a:t>
            </a:r>
            <a:r>
              <a:rPr lang="en-US" altLang="fr-FR" sz="1600">
                <a:sym typeface="Symbol" panose="05050102010706020507" pitchFamily="18" charset="2"/>
              </a:rPr>
              <a:t>)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600">
                <a:sym typeface="Symbol" panose="05050102010706020507" pitchFamily="18" charset="2"/>
              </a:rPr>
              <a:t>AUC = </a:t>
            </a:r>
            <a:r>
              <a:rPr lang="en-US" altLang="fr-FR" sz="1600"/>
              <a:t>Ro</a:t>
            </a:r>
            <a:r>
              <a:rPr lang="en-US" altLang="fr-FR" sz="1600">
                <a:sym typeface="Symbol" panose="05050102010706020507" pitchFamily="18" charset="2"/>
              </a:rPr>
              <a:t> </a:t>
            </a:r>
            <a:r>
              <a:rPr lang="en-US" altLang="fr-FR" sz="1600"/>
              <a:t>[(1/Vc - 1/Vt) T</a:t>
            </a:r>
            <a:r>
              <a:rPr lang="en-US" altLang="fr-FR" sz="1600" baseline="-25000"/>
              <a:t>1/2</a:t>
            </a:r>
            <a:r>
              <a:rPr lang="en-US" altLang="fr-FR" sz="1600">
                <a:sym typeface="Symbol" panose="05050102010706020507" pitchFamily="18" charset="2"/>
              </a:rPr>
              <a:t> + 1/Vt T</a:t>
            </a:r>
            <a:r>
              <a:rPr lang="en-US" altLang="fr-FR" sz="1600" baseline="-25000">
                <a:sym typeface="Symbol" panose="05050102010706020507" pitchFamily="18" charset="2"/>
              </a:rPr>
              <a:t>1/2</a:t>
            </a:r>
            <a:r>
              <a:rPr lang="en-US" altLang="fr-FR" sz="1600">
                <a:sym typeface="Symbol" panose="05050102010706020507" pitchFamily="18" charset="2"/>
              </a:rPr>
              <a:t>] / </a:t>
            </a:r>
            <a:r>
              <a:rPr lang="en-US" altLang="fr-FR" sz="1600"/>
              <a:t>ln(2)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600"/>
              <a:t>Cl = Dose/AUC = ln(2) / [(1/Vc - 1/Vt) T</a:t>
            </a:r>
            <a:r>
              <a:rPr lang="en-US" altLang="fr-FR" sz="1600" baseline="-25000"/>
              <a:t>1/2</a:t>
            </a:r>
            <a:r>
              <a:rPr lang="en-US" altLang="fr-FR" sz="1600">
                <a:sym typeface="Symbol" panose="05050102010706020507" pitchFamily="18" charset="2"/>
              </a:rPr>
              <a:t> + 1/Vt T</a:t>
            </a:r>
            <a:r>
              <a:rPr lang="en-US" altLang="fr-FR" sz="1600" baseline="-25000">
                <a:sym typeface="Symbol" panose="05050102010706020507" pitchFamily="18" charset="2"/>
              </a:rPr>
              <a:t>1/2</a:t>
            </a:r>
            <a:r>
              <a:rPr lang="en-US" altLang="fr-FR" sz="1600">
                <a:sym typeface="Symbol" panose="05050102010706020507" pitchFamily="18" charset="2"/>
              </a:rPr>
              <a:t>] = 0.5 L/day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altLang="fr-FR" sz="1400" i="1">
                <a:solidFill>
                  <a:srgbClr val="0070C0"/>
                </a:solidFill>
                <a:sym typeface="Symbol" panose="05050102010706020507" pitchFamily="18" charset="2"/>
              </a:rPr>
              <a:t>Margen S, Tarver H. Comparative studies on the turnover of serum albumin in normal human subjects. J Clin Invest. 1956, 35, 1161-1172.</a:t>
            </a:r>
          </a:p>
        </p:txBody>
      </p:sp>
      <p:sp>
        <p:nvSpPr>
          <p:cNvPr id="65541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B9C90F-3576-489D-B485-4A6668DAD67D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fr-FR" altLang="fr-FR" sz="1400"/>
          </a:p>
        </p:txBody>
      </p:sp>
      <p:sp>
        <p:nvSpPr>
          <p:cNvPr id="6" name="Ellipse 5"/>
          <p:cNvSpPr/>
          <p:nvPr/>
        </p:nvSpPr>
        <p:spPr>
          <a:xfrm>
            <a:off x="2819400" y="1600200"/>
            <a:ext cx="4191000" cy="22098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5543" name="ZoneTexte 6"/>
          <p:cNvSpPr txBox="1">
            <a:spLocks noChangeArrowheads="1"/>
          </p:cNvSpPr>
          <p:nvPr/>
        </p:nvSpPr>
        <p:spPr bwMode="auto">
          <a:xfrm>
            <a:off x="2133600" y="1839913"/>
            <a:ext cx="989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7030A0"/>
                </a:solidFill>
              </a:rPr>
              <a:t>Wrong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31BD19-0A38-4CCB-BC03-6669E078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multiple exponentials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D569C8-EE32-40A3-8619-CC56BC2F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12F2E-72BA-4D6A-B9FB-2A724F373BFE}" type="slidenum">
              <a:rPr lang="fr-FR" altLang="fr-FR" smtClean="0"/>
              <a:pPr>
                <a:defRPr/>
              </a:pPr>
              <a:t>36</a:t>
            </a:fld>
            <a:endParaRPr lang="fr-FR" alt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E80CC7-4835-4705-B982-8ADD8AE1B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76400"/>
            <a:ext cx="2409413" cy="205313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2545F1-D750-4ABC-A6BC-869665BFF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687" y="4343400"/>
            <a:ext cx="1612913" cy="154483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935EE5B-2097-4B4D-9F8C-28EDCD899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287" y="4356633"/>
            <a:ext cx="1612913" cy="12059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480692E-4E72-443C-9A66-1A928FF9BBFB}"/>
              </a:ext>
            </a:extLst>
          </p:cNvPr>
          <p:cNvSpPr txBox="1"/>
          <p:nvPr/>
        </p:nvSpPr>
        <p:spPr>
          <a:xfrm>
            <a:off x="152400" y="6004572"/>
            <a:ext cx="9849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By fitting 2 exponentials through the data, the T½ are 8.9 hours and 8.1 days</a:t>
            </a:r>
          </a:p>
          <a:p>
            <a:r>
              <a:rPr lang="en-US" dirty="0"/>
              <a:t>A better fit is obtained using 3 exponentials, with T½ of 0.3 hours, 13.2 hours and 10.2 days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4136ADB-839D-43CE-9455-271129649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0085" y="1676400"/>
            <a:ext cx="5752722" cy="426972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BA4E05C-1FC6-492A-AAF1-8FC5A6362B38}"/>
              </a:ext>
            </a:extLst>
          </p:cNvPr>
          <p:cNvSpPr txBox="1"/>
          <p:nvPr/>
        </p:nvSpPr>
        <p:spPr>
          <a:xfrm>
            <a:off x="354743" y="384781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Exponentials fitted using Exponentielles.xlam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4357ACD-556F-4EBB-B1B4-E6E0BA76E118}"/>
              </a:ext>
            </a:extLst>
          </p:cNvPr>
          <p:cNvSpPr txBox="1"/>
          <p:nvPr/>
        </p:nvSpPr>
        <p:spPr>
          <a:xfrm>
            <a:off x="3200401" y="1676400"/>
            <a:ext cx="2236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collected from the figure using</a:t>
            </a:r>
          </a:p>
          <a:p>
            <a:r>
              <a:rPr lang="en-US" dirty="0"/>
              <a:t>PirateProject.exe</a:t>
            </a:r>
          </a:p>
        </p:txBody>
      </p:sp>
    </p:spTree>
    <p:extLst>
      <p:ext uri="{BB962C8B-B14F-4D97-AF65-F5344CB8AC3E}">
        <p14:creationId xmlns:p14="http://schemas.microsoft.com/office/powerpoint/2010/main" val="32071634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A simple software for PK analysis</a:t>
            </a:r>
          </a:p>
        </p:txBody>
      </p:sp>
      <p:sp>
        <p:nvSpPr>
          <p:cNvPr id="6656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D11705C-94E2-4395-8705-BC4DA7881CA4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fr-FR" altLang="fr-FR" sz="1400"/>
          </a:p>
        </p:txBody>
      </p:sp>
      <p:pic>
        <p:nvPicPr>
          <p:cNvPr id="6656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4829175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ZoneTexte 5"/>
          <p:cNvSpPr txBox="1">
            <a:spLocks noChangeArrowheads="1"/>
          </p:cNvSpPr>
          <p:nvPr/>
        </p:nvSpPr>
        <p:spPr bwMode="auto">
          <a:xfrm>
            <a:off x="228600" y="6248400"/>
            <a:ext cx="723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/>
              <a:t>Pharmacokinetics.xlam runs </a:t>
            </a:r>
            <a:r>
              <a:rPr lang="fr-FR" altLang="fr-FR" sz="1600" dirty="0" err="1"/>
              <a:t>with</a:t>
            </a:r>
            <a:r>
              <a:rPr lang="fr-FR" altLang="fr-FR" sz="1600" dirty="0"/>
              <a:t> Excel for Windows and Excel 2004 for Mac.</a:t>
            </a:r>
          </a:p>
        </p:txBody>
      </p:sp>
      <p:pic>
        <p:nvPicPr>
          <p:cNvPr id="6656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165225"/>
            <a:ext cx="2662238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 noChangeAspect="1"/>
          </p:cNvGrpSpPr>
          <p:nvPr/>
        </p:nvGrpSpPr>
        <p:grpSpPr bwMode="auto">
          <a:xfrm>
            <a:off x="2667000" y="3470275"/>
            <a:ext cx="7205663" cy="3162300"/>
            <a:chOff x="347" y="1025"/>
            <a:chExt cx="5043" cy="2213"/>
          </a:xfrm>
        </p:grpSpPr>
        <p:sp>
          <p:nvSpPr>
            <p:cNvPr id="40966" name="Rectangle 3"/>
            <p:cNvSpPr>
              <a:spLocks noChangeArrowheads="1"/>
            </p:cNvSpPr>
            <p:nvPr/>
          </p:nvSpPr>
          <p:spPr bwMode="auto">
            <a:xfrm>
              <a:off x="3518" y="2787"/>
              <a:ext cx="1872" cy="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tx2"/>
                  </a:solidFill>
                </a:rPr>
                <a:t>One step approach (population analysis)</a:t>
              </a:r>
              <a:endParaRPr lang="fr-FR" altLang="fr-FR" sz="1800" b="1">
                <a:solidFill>
                  <a:srgbClr val="A2C1FE"/>
                </a:solidFill>
              </a:endParaRPr>
            </a:p>
          </p:txBody>
        </p:sp>
        <p:sp>
          <p:nvSpPr>
            <p:cNvPr id="40967" name="AutoShape 4"/>
            <p:cNvSpPr>
              <a:spLocks noChangeArrowheads="1"/>
            </p:cNvSpPr>
            <p:nvPr/>
          </p:nvSpPr>
          <p:spPr bwMode="auto">
            <a:xfrm>
              <a:off x="1436" y="1579"/>
              <a:ext cx="733" cy="426"/>
            </a:xfrm>
            <a:prstGeom prst="rightArrow">
              <a:avLst>
                <a:gd name="adj1" fmla="val 50000"/>
                <a:gd name="adj2" fmla="val 65966"/>
              </a:avLst>
            </a:prstGeom>
            <a:noFill/>
            <a:ln w="25400">
              <a:solidFill>
                <a:srgbClr val="0000FF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40968" name="Rectangle 5"/>
            <p:cNvSpPr>
              <a:spLocks noChangeArrowheads="1"/>
            </p:cNvSpPr>
            <p:nvPr/>
          </p:nvSpPr>
          <p:spPr bwMode="auto">
            <a:xfrm>
              <a:off x="2196" y="1447"/>
              <a:ext cx="1199" cy="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000" b="1"/>
                <a:t>Estimation of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000" b="1"/>
                <a:t>individual parameters</a:t>
              </a:r>
              <a:endParaRPr lang="fr-FR" altLang="fr-FR" sz="2000" b="1">
                <a:solidFill>
                  <a:srgbClr val="0000FF"/>
                </a:solidFill>
              </a:endParaRPr>
            </a:p>
          </p:txBody>
        </p:sp>
        <p:sp>
          <p:nvSpPr>
            <p:cNvPr id="40969" name="AutoShape 6"/>
            <p:cNvSpPr>
              <a:spLocks noChangeArrowheads="1"/>
            </p:cNvSpPr>
            <p:nvPr/>
          </p:nvSpPr>
          <p:spPr bwMode="auto">
            <a:xfrm>
              <a:off x="3511" y="1601"/>
              <a:ext cx="733" cy="426"/>
            </a:xfrm>
            <a:prstGeom prst="rightArrow">
              <a:avLst>
                <a:gd name="adj1" fmla="val 50000"/>
                <a:gd name="adj2" fmla="val 65966"/>
              </a:avLst>
            </a:prstGeom>
            <a:noFill/>
            <a:ln w="25400">
              <a:solidFill>
                <a:srgbClr val="0000FF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40970" name="Rectangle 7"/>
            <p:cNvSpPr>
              <a:spLocks noChangeArrowheads="1"/>
            </p:cNvSpPr>
            <p:nvPr/>
          </p:nvSpPr>
          <p:spPr bwMode="auto">
            <a:xfrm>
              <a:off x="4440" y="1144"/>
              <a:ext cx="42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600" b="1"/>
                <a:t>m ?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600" b="1"/>
                <a:t>sd ?</a:t>
              </a:r>
            </a:p>
          </p:txBody>
        </p:sp>
        <p:grpSp>
          <p:nvGrpSpPr>
            <p:cNvPr id="40971" name="Group 8"/>
            <p:cNvGrpSpPr>
              <a:grpSpLocks/>
            </p:cNvGrpSpPr>
            <p:nvPr/>
          </p:nvGrpSpPr>
          <p:grpSpPr bwMode="auto">
            <a:xfrm>
              <a:off x="347" y="1025"/>
              <a:ext cx="983" cy="1628"/>
              <a:chOff x="576" y="1536"/>
              <a:chExt cx="991" cy="1772"/>
            </a:xfrm>
          </p:grpSpPr>
          <p:grpSp>
            <p:nvGrpSpPr>
              <p:cNvPr id="40978" name="Group 9"/>
              <p:cNvGrpSpPr>
                <a:grpSpLocks/>
              </p:cNvGrpSpPr>
              <p:nvPr/>
            </p:nvGrpSpPr>
            <p:grpSpPr bwMode="auto">
              <a:xfrm>
                <a:off x="576" y="1536"/>
                <a:ext cx="991" cy="476"/>
                <a:chOff x="576" y="1536"/>
                <a:chExt cx="991" cy="476"/>
              </a:xfrm>
            </p:grpSpPr>
            <p:grpSp>
              <p:nvGrpSpPr>
                <p:cNvPr id="40991" name="Group 10"/>
                <p:cNvGrpSpPr>
                  <a:grpSpLocks/>
                </p:cNvGrpSpPr>
                <p:nvPr/>
              </p:nvGrpSpPr>
              <p:grpSpPr bwMode="auto">
                <a:xfrm>
                  <a:off x="906" y="1536"/>
                  <a:ext cx="661" cy="476"/>
                  <a:chOff x="912" y="1348"/>
                  <a:chExt cx="716" cy="476"/>
                </a:xfrm>
              </p:grpSpPr>
              <p:sp>
                <p:nvSpPr>
                  <p:cNvPr id="40994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1348"/>
                    <a:ext cx="0" cy="47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099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916" y="1824"/>
                    <a:ext cx="71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40992" name="Rectangle 13"/>
                <p:cNvSpPr>
                  <a:spLocks noChangeArrowheads="1"/>
                </p:cNvSpPr>
                <p:nvPr/>
              </p:nvSpPr>
              <p:spPr bwMode="auto">
                <a:xfrm>
                  <a:off x="576" y="1680"/>
                  <a:ext cx="290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600"/>
                    <a:t>#1</a:t>
                  </a:r>
                </a:p>
              </p:txBody>
            </p:sp>
            <p:sp>
              <p:nvSpPr>
                <p:cNvPr id="40993" name="Freeform 14"/>
                <p:cNvSpPr>
                  <a:spLocks/>
                </p:cNvSpPr>
                <p:nvPr/>
              </p:nvSpPr>
              <p:spPr bwMode="auto">
                <a:xfrm>
                  <a:off x="989" y="1694"/>
                  <a:ext cx="106" cy="175"/>
                </a:xfrm>
                <a:custGeom>
                  <a:avLst/>
                  <a:gdLst>
                    <a:gd name="T0" fmla="*/ 6 w 115"/>
                    <a:gd name="T1" fmla="*/ 174 h 175"/>
                    <a:gd name="T2" fmla="*/ 0 w 115"/>
                    <a:gd name="T3" fmla="*/ 156 h 175"/>
                    <a:gd name="T4" fmla="*/ 6 w 115"/>
                    <a:gd name="T5" fmla="*/ 132 h 175"/>
                    <a:gd name="T6" fmla="*/ 6 w 115"/>
                    <a:gd name="T7" fmla="*/ 114 h 175"/>
                    <a:gd name="T8" fmla="*/ 6 w 115"/>
                    <a:gd name="T9" fmla="*/ 90 h 175"/>
                    <a:gd name="T10" fmla="*/ 6 w 115"/>
                    <a:gd name="T11" fmla="*/ 72 h 175"/>
                    <a:gd name="T12" fmla="*/ 6 w 115"/>
                    <a:gd name="T13" fmla="*/ 54 h 175"/>
                    <a:gd name="T14" fmla="*/ 6 w 115"/>
                    <a:gd name="T15" fmla="*/ 36 h 175"/>
                    <a:gd name="T16" fmla="*/ 6 w 115"/>
                    <a:gd name="T17" fmla="*/ 18 h 175"/>
                    <a:gd name="T18" fmla="*/ 6 w 115"/>
                    <a:gd name="T19" fmla="*/ 0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15"/>
                    <a:gd name="T31" fmla="*/ 0 h 175"/>
                    <a:gd name="T32" fmla="*/ 115 w 115"/>
                    <a:gd name="T33" fmla="*/ 175 h 17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15" h="175">
                      <a:moveTo>
                        <a:pt x="6" y="174"/>
                      </a:moveTo>
                      <a:lnTo>
                        <a:pt x="0" y="156"/>
                      </a:lnTo>
                      <a:lnTo>
                        <a:pt x="12" y="132"/>
                      </a:lnTo>
                      <a:lnTo>
                        <a:pt x="30" y="114"/>
                      </a:lnTo>
                      <a:lnTo>
                        <a:pt x="48" y="90"/>
                      </a:lnTo>
                      <a:lnTo>
                        <a:pt x="60" y="72"/>
                      </a:lnTo>
                      <a:lnTo>
                        <a:pt x="72" y="54"/>
                      </a:lnTo>
                      <a:lnTo>
                        <a:pt x="84" y="36"/>
                      </a:lnTo>
                      <a:lnTo>
                        <a:pt x="102" y="18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50800" cap="rnd" cmpd="sng">
                  <a:solidFill>
                    <a:srgbClr val="F76681"/>
                  </a:solidFill>
                  <a:prstDash val="sysDot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40979" name="Group 15"/>
              <p:cNvGrpSpPr>
                <a:grpSpLocks/>
              </p:cNvGrpSpPr>
              <p:nvPr/>
            </p:nvGrpSpPr>
            <p:grpSpPr bwMode="auto">
              <a:xfrm>
                <a:off x="576" y="2160"/>
                <a:ext cx="991" cy="476"/>
                <a:chOff x="576" y="2160"/>
                <a:chExt cx="991" cy="476"/>
              </a:xfrm>
            </p:grpSpPr>
            <p:grpSp>
              <p:nvGrpSpPr>
                <p:cNvPr id="40986" name="Group 16"/>
                <p:cNvGrpSpPr>
                  <a:grpSpLocks/>
                </p:cNvGrpSpPr>
                <p:nvPr/>
              </p:nvGrpSpPr>
              <p:grpSpPr bwMode="auto">
                <a:xfrm>
                  <a:off x="906" y="2160"/>
                  <a:ext cx="661" cy="476"/>
                  <a:chOff x="912" y="1972"/>
                  <a:chExt cx="716" cy="476"/>
                </a:xfrm>
              </p:grpSpPr>
              <p:sp>
                <p:nvSpPr>
                  <p:cNvPr id="40989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1972"/>
                    <a:ext cx="0" cy="47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099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916" y="2448"/>
                    <a:ext cx="71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40987" name="Rectangle 19"/>
                <p:cNvSpPr>
                  <a:spLocks noChangeArrowheads="1"/>
                </p:cNvSpPr>
                <p:nvPr/>
              </p:nvSpPr>
              <p:spPr bwMode="auto">
                <a:xfrm>
                  <a:off x="576" y="2208"/>
                  <a:ext cx="290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600"/>
                    <a:t>#2</a:t>
                  </a:r>
                </a:p>
              </p:txBody>
            </p:sp>
            <p:sp>
              <p:nvSpPr>
                <p:cNvPr id="40988" name="Freeform 20"/>
                <p:cNvSpPr>
                  <a:spLocks/>
                </p:cNvSpPr>
                <p:nvPr/>
              </p:nvSpPr>
              <p:spPr bwMode="auto">
                <a:xfrm>
                  <a:off x="1072" y="2330"/>
                  <a:ext cx="289" cy="151"/>
                </a:xfrm>
                <a:custGeom>
                  <a:avLst/>
                  <a:gdLst>
                    <a:gd name="T0" fmla="*/ 6 w 313"/>
                    <a:gd name="T1" fmla="*/ 18 h 151"/>
                    <a:gd name="T2" fmla="*/ 0 w 313"/>
                    <a:gd name="T3" fmla="*/ 0 h 151"/>
                    <a:gd name="T4" fmla="*/ 6 w 313"/>
                    <a:gd name="T5" fmla="*/ 6 h 151"/>
                    <a:gd name="T6" fmla="*/ 6 w 313"/>
                    <a:gd name="T7" fmla="*/ 24 h 151"/>
                    <a:gd name="T8" fmla="*/ 6 w 313"/>
                    <a:gd name="T9" fmla="*/ 42 h 151"/>
                    <a:gd name="T10" fmla="*/ 6 w 313"/>
                    <a:gd name="T11" fmla="*/ 54 h 151"/>
                    <a:gd name="T12" fmla="*/ 6 w 313"/>
                    <a:gd name="T13" fmla="*/ 66 h 151"/>
                    <a:gd name="T14" fmla="*/ 6 w 313"/>
                    <a:gd name="T15" fmla="*/ 72 h 151"/>
                    <a:gd name="T16" fmla="*/ 6 w 313"/>
                    <a:gd name="T17" fmla="*/ 84 h 151"/>
                    <a:gd name="T18" fmla="*/ 6 w 313"/>
                    <a:gd name="T19" fmla="*/ 90 h 151"/>
                    <a:gd name="T20" fmla="*/ 6 w 313"/>
                    <a:gd name="T21" fmla="*/ 96 h 151"/>
                    <a:gd name="T22" fmla="*/ 6 w 313"/>
                    <a:gd name="T23" fmla="*/ 102 h 151"/>
                    <a:gd name="T24" fmla="*/ 6 w 313"/>
                    <a:gd name="T25" fmla="*/ 114 h 151"/>
                    <a:gd name="T26" fmla="*/ 6 w 313"/>
                    <a:gd name="T27" fmla="*/ 120 h 151"/>
                    <a:gd name="T28" fmla="*/ 6 w 313"/>
                    <a:gd name="T29" fmla="*/ 126 h 151"/>
                    <a:gd name="T30" fmla="*/ 6 w 313"/>
                    <a:gd name="T31" fmla="*/ 132 h 151"/>
                    <a:gd name="T32" fmla="*/ 6 w 313"/>
                    <a:gd name="T33" fmla="*/ 144 h 151"/>
                    <a:gd name="T34" fmla="*/ 6 w 313"/>
                    <a:gd name="T35" fmla="*/ 150 h 15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151"/>
                    <a:gd name="T56" fmla="*/ 313 w 313"/>
                    <a:gd name="T57" fmla="*/ 151 h 151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151">
                      <a:moveTo>
                        <a:pt x="12" y="18"/>
                      </a:moveTo>
                      <a:lnTo>
                        <a:pt x="0" y="0"/>
                      </a:lnTo>
                      <a:lnTo>
                        <a:pt x="18" y="6"/>
                      </a:lnTo>
                      <a:lnTo>
                        <a:pt x="42" y="24"/>
                      </a:lnTo>
                      <a:lnTo>
                        <a:pt x="66" y="42"/>
                      </a:lnTo>
                      <a:lnTo>
                        <a:pt x="84" y="54"/>
                      </a:lnTo>
                      <a:lnTo>
                        <a:pt x="102" y="66"/>
                      </a:lnTo>
                      <a:lnTo>
                        <a:pt x="120" y="72"/>
                      </a:lnTo>
                      <a:lnTo>
                        <a:pt x="144" y="84"/>
                      </a:lnTo>
                      <a:lnTo>
                        <a:pt x="162" y="90"/>
                      </a:lnTo>
                      <a:lnTo>
                        <a:pt x="180" y="96"/>
                      </a:lnTo>
                      <a:lnTo>
                        <a:pt x="198" y="102"/>
                      </a:lnTo>
                      <a:lnTo>
                        <a:pt x="222" y="114"/>
                      </a:lnTo>
                      <a:lnTo>
                        <a:pt x="240" y="120"/>
                      </a:lnTo>
                      <a:lnTo>
                        <a:pt x="258" y="126"/>
                      </a:lnTo>
                      <a:lnTo>
                        <a:pt x="276" y="132"/>
                      </a:lnTo>
                      <a:lnTo>
                        <a:pt x="294" y="144"/>
                      </a:lnTo>
                      <a:lnTo>
                        <a:pt x="312" y="150"/>
                      </a:lnTo>
                    </a:path>
                  </a:pathLst>
                </a:custGeom>
                <a:noFill/>
                <a:ln w="50800" cap="rnd" cmpd="sng">
                  <a:solidFill>
                    <a:srgbClr val="F76681"/>
                  </a:solidFill>
                  <a:prstDash val="sysDot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40980" name="Group 21"/>
              <p:cNvGrpSpPr>
                <a:grpSpLocks/>
              </p:cNvGrpSpPr>
              <p:nvPr/>
            </p:nvGrpSpPr>
            <p:grpSpPr bwMode="auto">
              <a:xfrm>
                <a:off x="576" y="2832"/>
                <a:ext cx="991" cy="476"/>
                <a:chOff x="576" y="2832"/>
                <a:chExt cx="991" cy="476"/>
              </a:xfrm>
            </p:grpSpPr>
            <p:grpSp>
              <p:nvGrpSpPr>
                <p:cNvPr id="40981" name="Group 22"/>
                <p:cNvGrpSpPr>
                  <a:grpSpLocks/>
                </p:cNvGrpSpPr>
                <p:nvPr/>
              </p:nvGrpSpPr>
              <p:grpSpPr bwMode="auto">
                <a:xfrm>
                  <a:off x="906" y="2832"/>
                  <a:ext cx="661" cy="476"/>
                  <a:chOff x="912" y="2644"/>
                  <a:chExt cx="716" cy="476"/>
                </a:xfrm>
              </p:grpSpPr>
              <p:sp>
                <p:nvSpPr>
                  <p:cNvPr id="4098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912" y="2644"/>
                    <a:ext cx="0" cy="47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098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916" y="3120"/>
                    <a:ext cx="71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40982" name="Rectangle 25"/>
                <p:cNvSpPr>
                  <a:spLocks noChangeArrowheads="1"/>
                </p:cNvSpPr>
                <p:nvPr/>
              </p:nvSpPr>
              <p:spPr bwMode="auto">
                <a:xfrm>
                  <a:off x="576" y="2928"/>
                  <a:ext cx="290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600"/>
                    <a:t>#n</a:t>
                  </a:r>
                </a:p>
              </p:txBody>
            </p:sp>
            <p:sp>
              <p:nvSpPr>
                <p:cNvPr id="40983" name="Freeform 26"/>
                <p:cNvSpPr>
                  <a:spLocks/>
                </p:cNvSpPr>
                <p:nvPr/>
              </p:nvSpPr>
              <p:spPr bwMode="auto">
                <a:xfrm>
                  <a:off x="994" y="3158"/>
                  <a:ext cx="46" cy="55"/>
                </a:xfrm>
                <a:custGeom>
                  <a:avLst/>
                  <a:gdLst>
                    <a:gd name="T0" fmla="*/ 0 w 49"/>
                    <a:gd name="T1" fmla="*/ 54 h 55"/>
                    <a:gd name="T2" fmla="*/ 8 w 49"/>
                    <a:gd name="T3" fmla="*/ 54 h 55"/>
                    <a:gd name="T4" fmla="*/ 8 w 49"/>
                    <a:gd name="T5" fmla="*/ 36 h 55"/>
                    <a:gd name="T6" fmla="*/ 8 w 49"/>
                    <a:gd name="T7" fmla="*/ 18 h 55"/>
                    <a:gd name="T8" fmla="*/ 8 w 49"/>
                    <a:gd name="T9" fmla="*/ 0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55"/>
                    <a:gd name="T17" fmla="*/ 49 w 49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55">
                      <a:moveTo>
                        <a:pt x="0" y="54"/>
                      </a:moveTo>
                      <a:lnTo>
                        <a:pt x="18" y="54"/>
                      </a:lnTo>
                      <a:lnTo>
                        <a:pt x="24" y="36"/>
                      </a:lnTo>
                      <a:lnTo>
                        <a:pt x="36" y="18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50800" cap="rnd" cmpd="sng">
                  <a:solidFill>
                    <a:srgbClr val="F76681"/>
                  </a:solidFill>
                  <a:prstDash val="sysDot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grpSp>
          <p:nvGrpSpPr>
            <p:cNvPr id="40972" name="Group 27"/>
            <p:cNvGrpSpPr>
              <a:grpSpLocks/>
            </p:cNvGrpSpPr>
            <p:nvPr/>
          </p:nvGrpSpPr>
          <p:grpSpPr bwMode="auto">
            <a:xfrm>
              <a:off x="4395" y="1572"/>
              <a:ext cx="920" cy="397"/>
              <a:chOff x="4896" y="1920"/>
              <a:chExt cx="1004" cy="433"/>
            </a:xfrm>
          </p:grpSpPr>
          <p:sp>
            <p:nvSpPr>
              <p:cNvPr id="40976" name="Line 28"/>
              <p:cNvSpPr>
                <a:spLocks noChangeShapeType="1"/>
              </p:cNvSpPr>
              <p:nvPr/>
            </p:nvSpPr>
            <p:spPr bwMode="auto">
              <a:xfrm>
                <a:off x="4900" y="2352"/>
                <a:ext cx="10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0977" name="Freeform 29"/>
              <p:cNvSpPr>
                <a:spLocks/>
              </p:cNvSpPr>
              <p:nvPr/>
            </p:nvSpPr>
            <p:spPr bwMode="auto">
              <a:xfrm>
                <a:off x="4896" y="1920"/>
                <a:ext cx="961" cy="433"/>
              </a:xfrm>
              <a:custGeom>
                <a:avLst/>
                <a:gdLst>
                  <a:gd name="T0" fmla="*/ 21 w 961"/>
                  <a:gd name="T1" fmla="*/ 432 h 433"/>
                  <a:gd name="T2" fmla="*/ 0 w 961"/>
                  <a:gd name="T3" fmla="*/ 424 h 433"/>
                  <a:gd name="T4" fmla="*/ 21 w 961"/>
                  <a:gd name="T5" fmla="*/ 424 h 433"/>
                  <a:gd name="T6" fmla="*/ 43 w 961"/>
                  <a:gd name="T7" fmla="*/ 424 h 433"/>
                  <a:gd name="T8" fmla="*/ 64 w 961"/>
                  <a:gd name="T9" fmla="*/ 417 h 433"/>
                  <a:gd name="T10" fmla="*/ 85 w 961"/>
                  <a:gd name="T11" fmla="*/ 409 h 433"/>
                  <a:gd name="T12" fmla="*/ 107 w 961"/>
                  <a:gd name="T13" fmla="*/ 394 h 433"/>
                  <a:gd name="T14" fmla="*/ 128 w 961"/>
                  <a:gd name="T15" fmla="*/ 387 h 433"/>
                  <a:gd name="T16" fmla="*/ 149 w 961"/>
                  <a:gd name="T17" fmla="*/ 364 h 433"/>
                  <a:gd name="T18" fmla="*/ 171 w 961"/>
                  <a:gd name="T19" fmla="*/ 349 h 433"/>
                  <a:gd name="T20" fmla="*/ 185 w 961"/>
                  <a:gd name="T21" fmla="*/ 326 h 433"/>
                  <a:gd name="T22" fmla="*/ 206 w 961"/>
                  <a:gd name="T23" fmla="*/ 296 h 433"/>
                  <a:gd name="T24" fmla="*/ 220 w 961"/>
                  <a:gd name="T25" fmla="*/ 265 h 433"/>
                  <a:gd name="T26" fmla="*/ 235 w 961"/>
                  <a:gd name="T27" fmla="*/ 243 h 433"/>
                  <a:gd name="T28" fmla="*/ 242 w 961"/>
                  <a:gd name="T29" fmla="*/ 220 h 433"/>
                  <a:gd name="T30" fmla="*/ 249 w 961"/>
                  <a:gd name="T31" fmla="*/ 197 h 433"/>
                  <a:gd name="T32" fmla="*/ 263 w 961"/>
                  <a:gd name="T33" fmla="*/ 174 h 433"/>
                  <a:gd name="T34" fmla="*/ 277 w 961"/>
                  <a:gd name="T35" fmla="*/ 144 h 433"/>
                  <a:gd name="T36" fmla="*/ 284 w 961"/>
                  <a:gd name="T37" fmla="*/ 121 h 433"/>
                  <a:gd name="T38" fmla="*/ 299 w 961"/>
                  <a:gd name="T39" fmla="*/ 91 h 433"/>
                  <a:gd name="T40" fmla="*/ 313 w 961"/>
                  <a:gd name="T41" fmla="*/ 68 h 433"/>
                  <a:gd name="T42" fmla="*/ 327 w 961"/>
                  <a:gd name="T43" fmla="*/ 45 h 433"/>
                  <a:gd name="T44" fmla="*/ 348 w 961"/>
                  <a:gd name="T45" fmla="*/ 23 h 433"/>
                  <a:gd name="T46" fmla="*/ 370 w 961"/>
                  <a:gd name="T47" fmla="*/ 8 h 433"/>
                  <a:gd name="T48" fmla="*/ 391 w 961"/>
                  <a:gd name="T49" fmla="*/ 0 h 433"/>
                  <a:gd name="T50" fmla="*/ 412 w 961"/>
                  <a:gd name="T51" fmla="*/ 0 h 433"/>
                  <a:gd name="T52" fmla="*/ 434 w 961"/>
                  <a:gd name="T53" fmla="*/ 0 h 433"/>
                  <a:gd name="T54" fmla="*/ 455 w 961"/>
                  <a:gd name="T55" fmla="*/ 15 h 433"/>
                  <a:gd name="T56" fmla="*/ 476 w 961"/>
                  <a:gd name="T57" fmla="*/ 38 h 433"/>
                  <a:gd name="T58" fmla="*/ 491 w 961"/>
                  <a:gd name="T59" fmla="*/ 61 h 433"/>
                  <a:gd name="T60" fmla="*/ 498 w 961"/>
                  <a:gd name="T61" fmla="*/ 83 h 433"/>
                  <a:gd name="T62" fmla="*/ 505 w 961"/>
                  <a:gd name="T63" fmla="*/ 106 h 433"/>
                  <a:gd name="T64" fmla="*/ 512 w 961"/>
                  <a:gd name="T65" fmla="*/ 129 h 433"/>
                  <a:gd name="T66" fmla="*/ 519 w 961"/>
                  <a:gd name="T67" fmla="*/ 152 h 433"/>
                  <a:gd name="T68" fmla="*/ 540 w 961"/>
                  <a:gd name="T69" fmla="*/ 174 h 433"/>
                  <a:gd name="T70" fmla="*/ 548 w 961"/>
                  <a:gd name="T71" fmla="*/ 197 h 433"/>
                  <a:gd name="T72" fmla="*/ 562 w 961"/>
                  <a:gd name="T73" fmla="*/ 220 h 433"/>
                  <a:gd name="T74" fmla="*/ 576 w 961"/>
                  <a:gd name="T75" fmla="*/ 243 h 433"/>
                  <a:gd name="T76" fmla="*/ 597 w 961"/>
                  <a:gd name="T77" fmla="*/ 265 h 433"/>
                  <a:gd name="T78" fmla="*/ 619 w 961"/>
                  <a:gd name="T79" fmla="*/ 288 h 433"/>
                  <a:gd name="T80" fmla="*/ 640 w 961"/>
                  <a:gd name="T81" fmla="*/ 303 h 433"/>
                  <a:gd name="T82" fmla="*/ 661 w 961"/>
                  <a:gd name="T83" fmla="*/ 326 h 433"/>
                  <a:gd name="T84" fmla="*/ 683 w 961"/>
                  <a:gd name="T85" fmla="*/ 341 h 433"/>
                  <a:gd name="T86" fmla="*/ 704 w 961"/>
                  <a:gd name="T87" fmla="*/ 356 h 433"/>
                  <a:gd name="T88" fmla="*/ 725 w 961"/>
                  <a:gd name="T89" fmla="*/ 364 h 433"/>
                  <a:gd name="T90" fmla="*/ 747 w 961"/>
                  <a:gd name="T91" fmla="*/ 379 h 433"/>
                  <a:gd name="T92" fmla="*/ 768 w 961"/>
                  <a:gd name="T93" fmla="*/ 394 h 433"/>
                  <a:gd name="T94" fmla="*/ 789 w 961"/>
                  <a:gd name="T95" fmla="*/ 402 h 433"/>
                  <a:gd name="T96" fmla="*/ 811 w 961"/>
                  <a:gd name="T97" fmla="*/ 409 h 433"/>
                  <a:gd name="T98" fmla="*/ 832 w 961"/>
                  <a:gd name="T99" fmla="*/ 409 h 433"/>
                  <a:gd name="T100" fmla="*/ 853 w 961"/>
                  <a:gd name="T101" fmla="*/ 409 h 433"/>
                  <a:gd name="T102" fmla="*/ 875 w 961"/>
                  <a:gd name="T103" fmla="*/ 409 h 433"/>
                  <a:gd name="T104" fmla="*/ 896 w 961"/>
                  <a:gd name="T105" fmla="*/ 409 h 433"/>
                  <a:gd name="T106" fmla="*/ 917 w 961"/>
                  <a:gd name="T107" fmla="*/ 417 h 433"/>
                  <a:gd name="T108" fmla="*/ 939 w 961"/>
                  <a:gd name="T109" fmla="*/ 417 h 433"/>
                  <a:gd name="T110" fmla="*/ 960 w 961"/>
                  <a:gd name="T111" fmla="*/ 417 h 43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961"/>
                  <a:gd name="T169" fmla="*/ 0 h 433"/>
                  <a:gd name="T170" fmla="*/ 961 w 961"/>
                  <a:gd name="T171" fmla="*/ 433 h 433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961" h="433">
                    <a:moveTo>
                      <a:pt x="21" y="432"/>
                    </a:moveTo>
                    <a:lnTo>
                      <a:pt x="0" y="424"/>
                    </a:lnTo>
                    <a:lnTo>
                      <a:pt x="21" y="424"/>
                    </a:lnTo>
                    <a:lnTo>
                      <a:pt x="43" y="424"/>
                    </a:lnTo>
                    <a:lnTo>
                      <a:pt x="64" y="417"/>
                    </a:lnTo>
                    <a:lnTo>
                      <a:pt x="85" y="409"/>
                    </a:lnTo>
                    <a:lnTo>
                      <a:pt x="107" y="394"/>
                    </a:lnTo>
                    <a:lnTo>
                      <a:pt x="128" y="387"/>
                    </a:lnTo>
                    <a:lnTo>
                      <a:pt x="149" y="364"/>
                    </a:lnTo>
                    <a:lnTo>
                      <a:pt x="171" y="349"/>
                    </a:lnTo>
                    <a:lnTo>
                      <a:pt x="185" y="326"/>
                    </a:lnTo>
                    <a:lnTo>
                      <a:pt x="206" y="296"/>
                    </a:lnTo>
                    <a:lnTo>
                      <a:pt x="220" y="265"/>
                    </a:lnTo>
                    <a:lnTo>
                      <a:pt x="235" y="243"/>
                    </a:lnTo>
                    <a:lnTo>
                      <a:pt x="242" y="220"/>
                    </a:lnTo>
                    <a:lnTo>
                      <a:pt x="249" y="197"/>
                    </a:lnTo>
                    <a:lnTo>
                      <a:pt x="263" y="174"/>
                    </a:lnTo>
                    <a:lnTo>
                      <a:pt x="277" y="144"/>
                    </a:lnTo>
                    <a:lnTo>
                      <a:pt x="284" y="121"/>
                    </a:lnTo>
                    <a:lnTo>
                      <a:pt x="299" y="91"/>
                    </a:lnTo>
                    <a:lnTo>
                      <a:pt x="313" y="68"/>
                    </a:lnTo>
                    <a:lnTo>
                      <a:pt x="327" y="45"/>
                    </a:lnTo>
                    <a:lnTo>
                      <a:pt x="348" y="23"/>
                    </a:lnTo>
                    <a:lnTo>
                      <a:pt x="370" y="8"/>
                    </a:lnTo>
                    <a:lnTo>
                      <a:pt x="391" y="0"/>
                    </a:lnTo>
                    <a:lnTo>
                      <a:pt x="412" y="0"/>
                    </a:lnTo>
                    <a:lnTo>
                      <a:pt x="434" y="0"/>
                    </a:lnTo>
                    <a:lnTo>
                      <a:pt x="455" y="15"/>
                    </a:lnTo>
                    <a:lnTo>
                      <a:pt x="476" y="38"/>
                    </a:lnTo>
                    <a:lnTo>
                      <a:pt x="491" y="61"/>
                    </a:lnTo>
                    <a:lnTo>
                      <a:pt x="498" y="83"/>
                    </a:lnTo>
                    <a:lnTo>
                      <a:pt x="505" y="106"/>
                    </a:lnTo>
                    <a:lnTo>
                      <a:pt x="512" y="129"/>
                    </a:lnTo>
                    <a:lnTo>
                      <a:pt x="519" y="152"/>
                    </a:lnTo>
                    <a:lnTo>
                      <a:pt x="540" y="174"/>
                    </a:lnTo>
                    <a:lnTo>
                      <a:pt x="548" y="197"/>
                    </a:lnTo>
                    <a:lnTo>
                      <a:pt x="562" y="220"/>
                    </a:lnTo>
                    <a:lnTo>
                      <a:pt x="576" y="243"/>
                    </a:lnTo>
                    <a:lnTo>
                      <a:pt x="597" y="265"/>
                    </a:lnTo>
                    <a:lnTo>
                      <a:pt x="619" y="288"/>
                    </a:lnTo>
                    <a:lnTo>
                      <a:pt x="640" y="303"/>
                    </a:lnTo>
                    <a:lnTo>
                      <a:pt x="661" y="326"/>
                    </a:lnTo>
                    <a:lnTo>
                      <a:pt x="683" y="341"/>
                    </a:lnTo>
                    <a:lnTo>
                      <a:pt x="704" y="356"/>
                    </a:lnTo>
                    <a:lnTo>
                      <a:pt x="725" y="364"/>
                    </a:lnTo>
                    <a:lnTo>
                      <a:pt x="747" y="379"/>
                    </a:lnTo>
                    <a:lnTo>
                      <a:pt x="768" y="394"/>
                    </a:lnTo>
                    <a:lnTo>
                      <a:pt x="789" y="402"/>
                    </a:lnTo>
                    <a:lnTo>
                      <a:pt x="811" y="409"/>
                    </a:lnTo>
                    <a:lnTo>
                      <a:pt x="832" y="409"/>
                    </a:lnTo>
                    <a:lnTo>
                      <a:pt x="853" y="409"/>
                    </a:lnTo>
                    <a:lnTo>
                      <a:pt x="875" y="409"/>
                    </a:lnTo>
                    <a:lnTo>
                      <a:pt x="896" y="409"/>
                    </a:lnTo>
                    <a:lnTo>
                      <a:pt x="917" y="417"/>
                    </a:lnTo>
                    <a:lnTo>
                      <a:pt x="939" y="417"/>
                    </a:lnTo>
                    <a:lnTo>
                      <a:pt x="960" y="417"/>
                    </a:lnTo>
                  </a:path>
                </a:pathLst>
              </a:custGeom>
              <a:noFill/>
              <a:ln w="25400" cap="rnd" cmpd="sng">
                <a:solidFill>
                  <a:srgbClr val="F7668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0973" name="Rectangle 30"/>
            <p:cNvSpPr>
              <a:spLocks noChangeArrowheads="1"/>
            </p:cNvSpPr>
            <p:nvPr/>
          </p:nvSpPr>
          <p:spPr bwMode="auto">
            <a:xfrm>
              <a:off x="4959" y="1673"/>
              <a:ext cx="215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600" b="1"/>
                <a:t>?</a:t>
              </a:r>
            </a:p>
          </p:txBody>
        </p:sp>
        <p:sp>
          <p:nvSpPr>
            <p:cNvPr id="40974" name="Arc 31"/>
            <p:cNvSpPr>
              <a:spLocks/>
            </p:cNvSpPr>
            <p:nvPr/>
          </p:nvSpPr>
          <p:spPr bwMode="auto">
            <a:xfrm rot="8400000">
              <a:off x="1523" y="1622"/>
              <a:ext cx="2852" cy="16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4" y="0"/>
                    <a:pt x="21592" y="9662"/>
                    <a:pt x="21599" y="21587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4" y="0"/>
                    <a:pt x="21592" y="9662"/>
                    <a:pt x="21599" y="2158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0" cap="rnd">
              <a:solidFill>
                <a:srgbClr val="00CC66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975" name="Rectangle 32"/>
            <p:cNvSpPr>
              <a:spLocks noChangeArrowheads="1"/>
            </p:cNvSpPr>
            <p:nvPr/>
          </p:nvSpPr>
          <p:spPr bwMode="auto">
            <a:xfrm>
              <a:off x="1403" y="2417"/>
              <a:ext cx="1872" cy="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000" b="1"/>
                <a:t>Non-linear mixed effect models</a:t>
              </a:r>
              <a:endParaRPr lang="fr-FR" altLang="fr-FR" sz="1800"/>
            </a:p>
          </p:txBody>
        </p:sp>
      </p:grpSp>
      <p:sp>
        <p:nvSpPr>
          <p:cNvPr id="40963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/>
              <a:t>"Population </a:t>
            </a:r>
            <a:r>
              <a:rPr lang="fr-FR" altLang="fr-FR" dirty="0" err="1"/>
              <a:t>kinetics</a:t>
            </a:r>
            <a:r>
              <a:rPr lang="fr-FR" altLang="fr-FR" dirty="0"/>
              <a:t>"</a:t>
            </a:r>
          </a:p>
        </p:txBody>
      </p:sp>
      <p:sp>
        <p:nvSpPr>
          <p:cNvPr id="40964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 dirty="0">
                <a:sym typeface="Symbol" panose="05050102010706020507" pitchFamily="18" charset="2"/>
              </a:rPr>
              <a:t>There are many advantages in the population approach including:</a:t>
            </a:r>
          </a:p>
          <a:p>
            <a:pPr lvl="1"/>
            <a:r>
              <a:rPr lang="en-US" altLang="fr-FR" sz="1800" dirty="0">
                <a:sym typeface="Symbol" panose="05050102010706020507" pitchFamily="18" charset="2"/>
              </a:rPr>
              <a:t>considerable reduction in the number of required data per individual</a:t>
            </a:r>
          </a:p>
          <a:p>
            <a:pPr lvl="1"/>
            <a:r>
              <a:rPr lang="en-US" altLang="fr-FR" sz="1800" dirty="0">
                <a:sym typeface="Symbol" panose="05050102010706020507" pitchFamily="18" charset="2"/>
              </a:rPr>
              <a:t>direct test of the inter-individual consistence of the data</a:t>
            </a:r>
          </a:p>
          <a:p>
            <a:pPr lvl="1"/>
            <a:r>
              <a:rPr lang="en-US" altLang="fr-FR" sz="1800" dirty="0">
                <a:sym typeface="Symbol" panose="05050102010706020507" pitchFamily="18" charset="2"/>
              </a:rPr>
              <a:t>integration of covariates: mixed effects, i.e. determinist and stochastic</a:t>
            </a:r>
          </a:p>
          <a:p>
            <a:pPr lvl="1"/>
            <a:r>
              <a:rPr lang="en-US" altLang="fr-FR" sz="1800" dirty="0">
                <a:sym typeface="Symbol" panose="05050102010706020507" pitchFamily="18" charset="2"/>
              </a:rPr>
              <a:t>possibility of using a priori information (Bayesian)</a:t>
            </a:r>
          </a:p>
          <a:p>
            <a:endParaRPr lang="fr-FR" altLang="fr-FR" sz="2000" dirty="0"/>
          </a:p>
        </p:txBody>
      </p:sp>
      <p:sp>
        <p:nvSpPr>
          <p:cNvPr id="40965" name="Espace réservé du numéro de diapositive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E11D22-855E-4867-9DC3-CA3BA9B0906F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104353620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6ADA53-2EB1-4721-BF70-95B83B025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"Interactions"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1B05831-4B6F-4562-93E5-0A30A0B4F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6553200" cy="4525963"/>
          </a:xfrm>
        </p:spPr>
        <p:txBody>
          <a:bodyPr/>
          <a:lstStyle/>
          <a:p>
            <a:r>
              <a:rPr lang="en-US" dirty="0"/>
              <a:t>Using the same concepts as "</a:t>
            </a:r>
            <a:r>
              <a:rPr lang="en-US" dirty="0" err="1"/>
              <a:t>Equilex</a:t>
            </a:r>
            <a:r>
              <a:rPr lang="en-US" dirty="0"/>
              <a:t>", "Interactions" was made more appropriate for titration and speciation studies, but work equally well for multiple equilibriums in solution</a:t>
            </a:r>
          </a:p>
          <a:p>
            <a:r>
              <a:rPr lang="en-US" dirty="0"/>
              <a:t>"Interactions" may also be used for precipitation and liquid-liquid extraction studies</a:t>
            </a:r>
          </a:p>
          <a:p>
            <a:r>
              <a:rPr lang="en-US" dirty="0"/>
              <a:t>As "</a:t>
            </a:r>
            <a:r>
              <a:rPr lang="en-US" dirty="0" err="1"/>
              <a:t>Equilex</a:t>
            </a:r>
            <a:r>
              <a:rPr lang="en-US" dirty="0"/>
              <a:t>", it only deals with systems at thermodynamic equilibrium</a:t>
            </a:r>
          </a:p>
          <a:p>
            <a:r>
              <a:rPr lang="en-US" dirty="0"/>
              <a:t>See: "Interactions.pptx"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392D860-0ECA-4943-ADB1-F63062E1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C314-9B52-4154-B755-9E85974E6177}" type="slidenum">
              <a:rPr lang="fr-FR" altLang="fr-FR" smtClean="0"/>
              <a:pPr>
                <a:defRPr/>
              </a:pPr>
              <a:t>39</a:t>
            </a:fld>
            <a:endParaRPr lang="fr-FR" alt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D47377D-3C87-4D65-A626-58124A157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1641389"/>
            <a:ext cx="4779001" cy="483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4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>
                <a:cs typeface="Arial" panose="020B0604020202020204" pitchFamily="34" charset="0"/>
              </a:rPr>
              <a:t>Compartment modeling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 sz="2000" dirty="0">
                <a:cs typeface="Arial" panose="020B0604020202020204" pitchFamily="34" charset="0"/>
              </a:rPr>
              <a:t>Introduced in pharmacokinetics to replace the complexity of physiology by "ad-hoc" spaces (compartments) supposed homogenous at all times with respect to concentrations of chemical species of interest (water, proteins, drugs, tracers…)</a:t>
            </a:r>
          </a:p>
          <a:p>
            <a:r>
              <a:rPr lang="en-US" altLang="fr-FR" sz="2000" dirty="0">
                <a:cs typeface="Arial" panose="020B0604020202020204" pitchFamily="34" charset="0"/>
              </a:rPr>
              <a:t>Compartment modeling allows a more detailed approach of:</a:t>
            </a:r>
          </a:p>
          <a:p>
            <a:pPr lvl="1"/>
            <a:r>
              <a:rPr lang="en-US" altLang="fr-FR" sz="1800" dirty="0">
                <a:cs typeface="Arial" panose="020B0604020202020204" pitchFamily="34" charset="0"/>
              </a:rPr>
              <a:t>quantities of substances in an organism,</a:t>
            </a:r>
          </a:p>
          <a:p>
            <a:pPr lvl="1"/>
            <a:r>
              <a:rPr lang="en-US" altLang="fr-FR" sz="1800" dirty="0">
                <a:cs typeface="Arial" panose="020B0604020202020204" pitchFamily="34" charset="0"/>
              </a:rPr>
              <a:t>kinetics of synthesis, absorption, distribution, catabolism and elimination</a:t>
            </a:r>
          </a:p>
          <a:p>
            <a:r>
              <a:rPr lang="en-US" altLang="fr-FR" sz="2000" dirty="0">
                <a:cs typeface="Arial" panose="020B0604020202020204" pitchFamily="34" charset="0"/>
              </a:rPr>
              <a:t>Very complex models can be set-up that include in vivo interactions and distribution across different organs</a:t>
            </a:r>
          </a:p>
          <a:p>
            <a:endParaRPr lang="en-US" altLang="fr-FR" sz="2000" dirty="0">
              <a:cs typeface="Arial" panose="020B0604020202020204" pitchFamily="34" charset="0"/>
            </a:endParaRPr>
          </a:p>
          <a:p>
            <a:r>
              <a:rPr lang="en-US" altLang="fr-FR" sz="2000" dirty="0">
                <a:solidFill>
                  <a:srgbClr val="7030A0"/>
                </a:solidFill>
                <a:cs typeface="Arial" panose="020B0604020202020204" pitchFamily="34" charset="0"/>
              </a:rPr>
              <a:t>Compartment modeling may be used in many different situations</a:t>
            </a:r>
          </a:p>
        </p:txBody>
      </p:sp>
      <p:sp>
        <p:nvSpPr>
          <p:cNvPr id="61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D1F8F2-E478-447F-B681-A270AD99CFFA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400"/>
          </a:p>
        </p:txBody>
      </p:sp>
      <p:sp>
        <p:nvSpPr>
          <p:cNvPr id="6149" name="ZoneTexte 17"/>
          <p:cNvSpPr txBox="1">
            <a:spLocks noChangeArrowheads="1"/>
          </p:cNvSpPr>
          <p:nvPr/>
        </p:nvSpPr>
        <p:spPr bwMode="auto">
          <a:xfrm>
            <a:off x="3124200" y="5276671"/>
            <a:ext cx="5943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70C0"/>
                </a:solidFill>
              </a:rPr>
              <a:t>Notations: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70C0"/>
                </a:solidFill>
              </a:rPr>
              <a:t>Fi = amounts of compound of interest in compartment </a:t>
            </a:r>
            <a:r>
              <a:rPr lang="en-US" altLang="fr-FR" sz="1800" dirty="0" err="1">
                <a:solidFill>
                  <a:srgbClr val="0070C0"/>
                </a:solidFill>
              </a:rPr>
              <a:t>i</a:t>
            </a:r>
            <a:r>
              <a:rPr lang="en-US" altLang="fr-FR" sz="1800" dirty="0">
                <a:solidFill>
                  <a:srgbClr val="0070C0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70C0"/>
                </a:solidFill>
              </a:rPr>
              <a:t>V = compartment volume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 err="1">
                <a:solidFill>
                  <a:srgbClr val="0070C0"/>
                </a:solidFill>
              </a:rPr>
              <a:t>k</a:t>
            </a:r>
            <a:r>
              <a:rPr lang="en-US" altLang="fr-FR" sz="1800" baseline="-25000" dirty="0" err="1">
                <a:solidFill>
                  <a:srgbClr val="0070C0"/>
                </a:solidFill>
              </a:rPr>
              <a:t>ji</a:t>
            </a:r>
            <a:r>
              <a:rPr lang="en-US" altLang="fr-FR" sz="1800" dirty="0">
                <a:solidFill>
                  <a:srgbClr val="0070C0"/>
                </a:solidFill>
              </a:rPr>
              <a:t> = transfer rate constant from compartment </a:t>
            </a:r>
            <a:r>
              <a:rPr lang="en-US" altLang="fr-FR" sz="1800" dirty="0" err="1">
                <a:solidFill>
                  <a:srgbClr val="0070C0"/>
                </a:solidFill>
              </a:rPr>
              <a:t>i</a:t>
            </a:r>
            <a:r>
              <a:rPr lang="en-US" altLang="fr-FR" sz="1800" dirty="0">
                <a:solidFill>
                  <a:srgbClr val="0070C0"/>
                </a:solidFill>
              </a:rPr>
              <a:t> to j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 dirty="0"/>
              <a:t>Two-compartment pharmacokinetic model</a:t>
            </a:r>
          </a:p>
        </p:txBody>
      </p:sp>
      <p:sp>
        <p:nvSpPr>
          <p:cNvPr id="7171" name="Espace réservé du contenu 1"/>
          <p:cNvSpPr>
            <a:spLocks noGrp="1"/>
          </p:cNvSpPr>
          <p:nvPr>
            <p:ph idx="1"/>
          </p:nvPr>
        </p:nvSpPr>
        <p:spPr>
          <a:xfrm>
            <a:off x="609600" y="1608138"/>
            <a:ext cx="10972800" cy="4527550"/>
          </a:xfrm>
        </p:spPr>
        <p:txBody>
          <a:bodyPr/>
          <a:lstStyle/>
          <a:p>
            <a:r>
              <a:rPr lang="en-US" altLang="fr-FR" dirty="0"/>
              <a:t>Two exponential blood curves: can be fitted using a two-compartment mammillary model</a:t>
            </a:r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endParaRPr lang="en-US" altLang="fr-FR" dirty="0"/>
          </a:p>
          <a:p>
            <a:r>
              <a:rPr lang="en-US" altLang="fr-FR" dirty="0"/>
              <a:t>Two exponential fitting is easy, but extracting micro-constants is not</a:t>
            </a:r>
          </a:p>
          <a:p>
            <a:endParaRPr lang="fr-FR" altLang="fr-FR" dirty="0"/>
          </a:p>
        </p:txBody>
      </p:sp>
      <p:sp>
        <p:nvSpPr>
          <p:cNvPr id="7172" name="Espace réservé du numéro de diapositive 1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C4DB26-4AC1-4BC9-B68E-C787912C78E4}" type="slidenum">
              <a:rPr lang="en-US" altLang="fr-FR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fr-FR" sz="140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238625" y="30480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7077075" y="30480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6219825" y="3733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219825" y="4038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6296025" y="3200400"/>
            <a:ext cx="509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2,1</a:t>
            </a:r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6296025" y="4114800"/>
            <a:ext cx="509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1,2</a:t>
            </a:r>
          </a:p>
        </p:txBody>
      </p:sp>
      <p:sp>
        <p:nvSpPr>
          <p:cNvPr id="7179" name="Text Box 10"/>
          <p:cNvSpPr txBox="1">
            <a:spLocks noChangeArrowheads="1"/>
          </p:cNvSpPr>
          <p:nvPr/>
        </p:nvSpPr>
        <p:spPr bwMode="auto">
          <a:xfrm>
            <a:off x="4333875" y="3048000"/>
            <a:ext cx="158591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Compartment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F1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Central</a:t>
            </a:r>
            <a:br>
              <a:rPr lang="en-US" altLang="fr-FR" sz="1600"/>
            </a:br>
            <a:r>
              <a:rPr lang="en-US" altLang="fr-FR" sz="1600"/>
              <a:t>compartment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6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Vc</a:t>
            </a:r>
          </a:p>
        </p:txBody>
      </p:sp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7142163" y="3352800"/>
            <a:ext cx="1598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Compartment 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F2</a:t>
            </a:r>
          </a:p>
        </p:txBody>
      </p:sp>
      <p:sp>
        <p:nvSpPr>
          <p:cNvPr id="7181" name="AutoShape 12"/>
          <p:cNvSpPr>
            <a:spLocks noChangeArrowheads="1"/>
          </p:cNvSpPr>
          <p:nvPr/>
        </p:nvSpPr>
        <p:spPr bwMode="auto">
          <a:xfrm>
            <a:off x="4467225" y="2438400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4410075" y="2071688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Dosing</a:t>
            </a:r>
          </a:p>
        </p:txBody>
      </p:sp>
      <p:sp>
        <p:nvSpPr>
          <p:cNvPr id="7183" name="Line 14"/>
          <p:cNvSpPr>
            <a:spLocks noChangeShapeType="1"/>
          </p:cNvSpPr>
          <p:nvPr/>
        </p:nvSpPr>
        <p:spPr bwMode="auto">
          <a:xfrm flipH="1">
            <a:off x="5105400" y="4773613"/>
            <a:ext cx="0" cy="46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5305425" y="4724400"/>
            <a:ext cx="415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k</a:t>
            </a:r>
            <a:r>
              <a:rPr lang="en-US" altLang="fr-FR" sz="1800" baseline="-25000"/>
              <a:t>el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2470150" y="3048000"/>
            <a:ext cx="16303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Assumed in fast</a:t>
            </a:r>
            <a:br>
              <a:rPr lang="en-US" altLang="fr-FR" sz="1600"/>
            </a:br>
            <a:r>
              <a:rPr lang="en-US" altLang="fr-FR" sz="1600"/>
              <a:t>equilibrium</a:t>
            </a:r>
            <a:br>
              <a:rPr lang="en-US" altLang="fr-FR" sz="1600"/>
            </a:br>
            <a:r>
              <a:rPr lang="en-US" altLang="fr-FR" sz="1600"/>
              <a:t>with blood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Sampling in</a:t>
            </a:r>
            <a:br>
              <a:rPr lang="en-US" altLang="fr-FR" sz="1600"/>
            </a:br>
            <a:r>
              <a:rPr lang="en-US" altLang="fr-FR" sz="1600"/>
              <a:t>compartment 1</a:t>
            </a:r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9009063" y="3273425"/>
            <a:ext cx="165893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Slow equilibrium</a:t>
            </a:r>
            <a:br>
              <a:rPr lang="en-US" altLang="fr-FR" sz="1600"/>
            </a:br>
            <a:r>
              <a:rPr lang="en-US" altLang="fr-FR" sz="1600"/>
              <a:t>with blood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6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/>
              <a:t>Not Sampled</a:t>
            </a:r>
          </a:p>
        </p:txBody>
      </p:sp>
      <p:sp>
        <p:nvSpPr>
          <p:cNvPr id="7187" name="ZoneTexte 17"/>
          <p:cNvSpPr txBox="1">
            <a:spLocks noChangeArrowheads="1"/>
          </p:cNvSpPr>
          <p:nvPr/>
        </p:nvSpPr>
        <p:spPr bwMode="auto">
          <a:xfrm>
            <a:off x="1927225" y="5257800"/>
            <a:ext cx="8435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70C0"/>
                </a:solidFill>
              </a:rPr>
              <a:t>dF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(t)/dt = - (k</a:t>
            </a:r>
            <a:r>
              <a:rPr lang="en-US" altLang="fr-FR" sz="1800" baseline="-25000">
                <a:solidFill>
                  <a:srgbClr val="0070C0"/>
                </a:solidFill>
              </a:rPr>
              <a:t>e1</a:t>
            </a:r>
            <a:r>
              <a:rPr lang="en-US" altLang="fr-FR" sz="1800">
                <a:solidFill>
                  <a:srgbClr val="0070C0"/>
                </a:solidFill>
              </a:rPr>
              <a:t>+k</a:t>
            </a:r>
            <a:r>
              <a:rPr lang="en-US" altLang="fr-FR" sz="1800" baseline="-25000">
                <a:solidFill>
                  <a:srgbClr val="0070C0"/>
                </a:solidFill>
              </a:rPr>
              <a:t>21</a:t>
            </a:r>
            <a:r>
              <a:rPr lang="en-US" altLang="fr-FR" sz="1800">
                <a:solidFill>
                  <a:srgbClr val="0070C0"/>
                </a:solidFill>
              </a:rPr>
              <a:t>) F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(t) + k</a:t>
            </a:r>
            <a:r>
              <a:rPr lang="en-US" altLang="fr-FR" sz="1800" baseline="-25000">
                <a:solidFill>
                  <a:srgbClr val="0070C0"/>
                </a:solidFill>
              </a:rPr>
              <a:t>12</a:t>
            </a:r>
            <a:r>
              <a:rPr lang="en-US" altLang="fr-FR" sz="1800">
                <a:solidFill>
                  <a:srgbClr val="0070C0"/>
                </a:solidFill>
              </a:rPr>
              <a:t> F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(t)		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F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(t) = M exp(- 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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t) + N exp(- 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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70C0"/>
                </a:solidFill>
              </a:rPr>
              <a:t>dF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(t)/dt = + k</a:t>
            </a:r>
            <a:r>
              <a:rPr lang="en-US" altLang="fr-FR" sz="1800" baseline="-25000">
                <a:solidFill>
                  <a:srgbClr val="0070C0"/>
                </a:solidFill>
              </a:rPr>
              <a:t>21</a:t>
            </a:r>
            <a:r>
              <a:rPr lang="en-US" altLang="fr-FR" sz="1800">
                <a:solidFill>
                  <a:srgbClr val="0070C0"/>
                </a:solidFill>
              </a:rPr>
              <a:t> F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(t) - k</a:t>
            </a:r>
            <a:r>
              <a:rPr lang="en-US" altLang="fr-FR" sz="1800" baseline="-25000">
                <a:solidFill>
                  <a:srgbClr val="0070C0"/>
                </a:solidFill>
              </a:rPr>
              <a:t>12</a:t>
            </a:r>
            <a:r>
              <a:rPr lang="en-US" altLang="fr-FR" sz="1800">
                <a:solidFill>
                  <a:srgbClr val="0070C0"/>
                </a:solidFill>
              </a:rPr>
              <a:t> F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(t)		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F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(t) = O (exp(- 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</a:t>
            </a:r>
            <a:r>
              <a:rPr lang="en-US" altLang="fr-FR" sz="1800" baseline="-25000">
                <a:solidFill>
                  <a:srgbClr val="0070C0"/>
                </a:solidFill>
              </a:rPr>
              <a:t>1</a:t>
            </a:r>
            <a:r>
              <a:rPr lang="en-US" altLang="fr-FR" sz="1800">
                <a:solidFill>
                  <a:srgbClr val="0070C0"/>
                </a:solidFill>
              </a:rPr>
              <a:t>t) - exp(- </a:t>
            </a:r>
            <a:r>
              <a:rPr lang="en-US" altLang="fr-FR" sz="1800">
                <a:solidFill>
                  <a:srgbClr val="0070C0"/>
                </a:solidFill>
                <a:sym typeface="Symbol" panose="05050102010706020507" pitchFamily="18" charset="2"/>
              </a:rPr>
              <a:t></a:t>
            </a:r>
            <a:r>
              <a:rPr lang="en-US" altLang="fr-FR" sz="1800" baseline="-25000">
                <a:solidFill>
                  <a:srgbClr val="0070C0"/>
                </a:solidFill>
              </a:rPr>
              <a:t>2</a:t>
            </a:r>
            <a:r>
              <a:rPr lang="en-US" altLang="fr-FR" sz="1800">
                <a:solidFill>
                  <a:srgbClr val="0070C0"/>
                </a:solidFill>
              </a:rPr>
              <a:t>t))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Radioactive decay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/>
              <a:t>Modeling parent – daughter cascades</a:t>
            </a:r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endParaRPr lang="en-US" altLang="fr-FR"/>
          </a:p>
          <a:p>
            <a:r>
              <a:rPr lang="en-US" altLang="fr-FR"/>
              <a:t>An analytical solution exists, but simulation of multiple generator elution is not easy 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47C413-4837-4379-B34D-D9FDBF36BF34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40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2819400" y="28194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191250" y="28194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8199" name="Line 6"/>
          <p:cNvSpPr>
            <a:spLocks noChangeShapeType="1"/>
          </p:cNvSpPr>
          <p:nvPr/>
        </p:nvSpPr>
        <p:spPr bwMode="auto">
          <a:xfrm>
            <a:off x="4800600" y="3581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253038" y="3135313"/>
            <a:ext cx="385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1</a:t>
            </a:r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3313113" y="3124200"/>
            <a:ext cx="788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Parent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F1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6542088" y="3124200"/>
            <a:ext cx="1027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Daughter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F2</a:t>
            </a:r>
          </a:p>
        </p:txBody>
      </p:sp>
      <p:sp>
        <p:nvSpPr>
          <p:cNvPr id="8203" name="AutoShape 12"/>
          <p:cNvSpPr>
            <a:spLocks noChangeArrowheads="1"/>
          </p:cNvSpPr>
          <p:nvPr/>
        </p:nvSpPr>
        <p:spPr bwMode="auto">
          <a:xfrm>
            <a:off x="3048000" y="2209800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204" name="Line 6"/>
          <p:cNvSpPr>
            <a:spLocks noChangeShapeType="1"/>
          </p:cNvSpPr>
          <p:nvPr/>
        </p:nvSpPr>
        <p:spPr bwMode="auto">
          <a:xfrm>
            <a:off x="8229600" y="3581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05" name="Text Box 8"/>
          <p:cNvSpPr txBox="1">
            <a:spLocks noChangeArrowheads="1"/>
          </p:cNvSpPr>
          <p:nvPr/>
        </p:nvSpPr>
        <p:spPr bwMode="auto">
          <a:xfrm>
            <a:off x="8605838" y="3135313"/>
            <a:ext cx="385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2</a:t>
            </a:r>
          </a:p>
        </p:txBody>
      </p:sp>
      <p:sp>
        <p:nvSpPr>
          <p:cNvPr id="8206" name="ZoneTexte 17"/>
          <p:cNvSpPr txBox="1">
            <a:spLocks noChangeArrowheads="1"/>
          </p:cNvSpPr>
          <p:nvPr/>
        </p:nvSpPr>
        <p:spPr bwMode="auto">
          <a:xfrm>
            <a:off x="4191000" y="4764088"/>
            <a:ext cx="3429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0070C0"/>
                </a:solidFill>
              </a:rPr>
              <a:t>dF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(t)/dt = - k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0070C0"/>
                </a:solidFill>
              </a:rPr>
              <a:t>dF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(t)/dt = + k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 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 - k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 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Chemical reaction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dirty="0"/>
              <a:t>Reagents and products = compartments </a:t>
            </a:r>
          </a:p>
          <a:p>
            <a:r>
              <a:rPr lang="en-US" altLang="fr-FR" dirty="0"/>
              <a:t>Example: A + B </a:t>
            </a:r>
            <a:r>
              <a:rPr lang="en-US" altLang="fr-FR" dirty="0">
                <a:sym typeface="Wingdings 3" panose="05040102010807070707" pitchFamily="18" charset="2"/>
              </a:rPr>
              <a:t>  </a:t>
            </a:r>
            <a:r>
              <a:rPr lang="en-US" altLang="fr-FR" dirty="0"/>
              <a:t>C, </a:t>
            </a:r>
            <a:r>
              <a:rPr lang="en-US" altLang="fr-FR" dirty="0" err="1"/>
              <a:t>dC</a:t>
            </a:r>
            <a:r>
              <a:rPr lang="en-US" altLang="fr-FR" dirty="0"/>
              <a:t>(t)/dt = k</a:t>
            </a:r>
            <a:r>
              <a:rPr lang="en-US" altLang="fr-FR" baseline="-25000" dirty="0"/>
              <a:t>a</a:t>
            </a:r>
            <a:r>
              <a:rPr lang="en-US" altLang="fr-FR" dirty="0"/>
              <a:t> A(t) B(t) – </a:t>
            </a:r>
            <a:r>
              <a:rPr lang="en-US" altLang="fr-FR" dirty="0" err="1"/>
              <a:t>k</a:t>
            </a:r>
            <a:r>
              <a:rPr lang="en-US" altLang="fr-FR" baseline="-25000" dirty="0" err="1"/>
              <a:t>d</a:t>
            </a:r>
            <a:r>
              <a:rPr lang="en-US" altLang="fr-FR" dirty="0"/>
              <a:t> C(t)</a:t>
            </a:r>
          </a:p>
          <a:p>
            <a:pPr lvl="1"/>
            <a:endParaRPr lang="en-US" altLang="fr-FR" dirty="0"/>
          </a:p>
          <a:p>
            <a:pPr lvl="1"/>
            <a:endParaRPr lang="en-US" altLang="fr-FR" dirty="0"/>
          </a:p>
          <a:p>
            <a:pPr lvl="1"/>
            <a:endParaRPr lang="en-US" altLang="fr-FR" dirty="0"/>
          </a:p>
          <a:p>
            <a:pPr lvl="1"/>
            <a:endParaRPr lang="en-US" altLang="fr-FR" dirty="0"/>
          </a:p>
          <a:p>
            <a:pPr lvl="1"/>
            <a:endParaRPr lang="en-US" altLang="fr-FR" dirty="0"/>
          </a:p>
          <a:p>
            <a:pPr lvl="1"/>
            <a:endParaRPr lang="en-US" altLang="fr-FR" dirty="0"/>
          </a:p>
          <a:p>
            <a:r>
              <a:rPr lang="en-US" altLang="fr-FR" dirty="0"/>
              <a:t>Non-linear system:</a:t>
            </a:r>
          </a:p>
          <a:p>
            <a:endParaRPr lang="en-US" altLang="fr-FR" dirty="0"/>
          </a:p>
          <a:p>
            <a:endParaRPr lang="en-US" altLang="fr-FR" dirty="0"/>
          </a:p>
          <a:p>
            <a:r>
              <a:rPr lang="en-US" altLang="fr-FR" dirty="0"/>
              <a:t>An analytical solution exists, but how to do data fitting?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2B88FF-BF0E-444C-9C48-B048DAFCD664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40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1847850" y="31242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5219700" y="31242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>
            <a:off x="3829050" y="3810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flipH="1">
            <a:off x="3829050" y="4114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3905250" y="327660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a</a:t>
            </a:r>
            <a:r>
              <a:rPr lang="fr-FR" altLang="fr-FR" sz="1800"/>
              <a:t> * F2</a:t>
            </a:r>
            <a:endParaRPr lang="fr-FR" altLang="fr-FR" sz="1800" baseline="-25000"/>
          </a:p>
        </p:txBody>
      </p: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4210050" y="4191000"/>
            <a:ext cx="38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d</a:t>
            </a:r>
          </a:p>
        </p:txBody>
      </p:sp>
      <p:sp>
        <p:nvSpPr>
          <p:cNvPr id="9227" name="Text Box 10"/>
          <p:cNvSpPr txBox="1">
            <a:spLocks noChangeArrowheads="1"/>
          </p:cNvSpPr>
          <p:nvPr/>
        </p:nvSpPr>
        <p:spPr bwMode="auto">
          <a:xfrm>
            <a:off x="2170113" y="3429000"/>
            <a:ext cx="1131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Reagent 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F1</a:t>
            </a:r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5638800" y="3429000"/>
            <a:ext cx="890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Product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F3</a:t>
            </a:r>
          </a:p>
        </p:txBody>
      </p:sp>
      <p:sp>
        <p:nvSpPr>
          <p:cNvPr id="9229" name="AutoShape 12"/>
          <p:cNvSpPr>
            <a:spLocks noChangeArrowheads="1"/>
          </p:cNvSpPr>
          <p:nvPr/>
        </p:nvSpPr>
        <p:spPr bwMode="auto">
          <a:xfrm>
            <a:off x="2076450" y="2514600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30" name="Rectangle 13"/>
          <p:cNvSpPr>
            <a:spLocks noChangeArrowheads="1"/>
          </p:cNvSpPr>
          <p:nvPr/>
        </p:nvSpPr>
        <p:spPr bwMode="auto">
          <a:xfrm>
            <a:off x="8629650" y="3124200"/>
            <a:ext cx="180975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fr-FR" sz="1800"/>
          </a:p>
        </p:txBody>
      </p:sp>
      <p:sp>
        <p:nvSpPr>
          <p:cNvPr id="9231" name="Line 6"/>
          <p:cNvSpPr>
            <a:spLocks noChangeShapeType="1"/>
          </p:cNvSpPr>
          <p:nvPr/>
        </p:nvSpPr>
        <p:spPr bwMode="auto">
          <a:xfrm>
            <a:off x="7258050" y="4114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2" name="Line 7"/>
          <p:cNvSpPr>
            <a:spLocks noChangeShapeType="1"/>
          </p:cNvSpPr>
          <p:nvPr/>
        </p:nvSpPr>
        <p:spPr bwMode="auto">
          <a:xfrm flipH="1">
            <a:off x="7258050" y="3810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3" name="Text Box 8"/>
          <p:cNvSpPr txBox="1">
            <a:spLocks noChangeArrowheads="1"/>
          </p:cNvSpPr>
          <p:nvPr/>
        </p:nvSpPr>
        <p:spPr bwMode="auto">
          <a:xfrm>
            <a:off x="7334250" y="3276600"/>
            <a:ext cx="87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a</a:t>
            </a:r>
            <a:r>
              <a:rPr lang="fr-FR" altLang="fr-FR" sz="1800"/>
              <a:t> * F1</a:t>
            </a:r>
            <a:endParaRPr lang="fr-FR" altLang="fr-FR" sz="1800" baseline="-25000"/>
          </a:p>
        </p:txBody>
      </p:sp>
      <p:sp>
        <p:nvSpPr>
          <p:cNvPr id="9234" name="Text Box 9"/>
          <p:cNvSpPr txBox="1">
            <a:spLocks noChangeArrowheads="1"/>
          </p:cNvSpPr>
          <p:nvPr/>
        </p:nvSpPr>
        <p:spPr bwMode="auto">
          <a:xfrm>
            <a:off x="7639050" y="4191000"/>
            <a:ext cx="38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k</a:t>
            </a:r>
            <a:r>
              <a:rPr lang="fr-FR" altLang="fr-FR" sz="1800" baseline="-25000"/>
              <a:t>d</a:t>
            </a:r>
          </a:p>
        </p:txBody>
      </p:sp>
      <p:sp>
        <p:nvSpPr>
          <p:cNvPr id="9235" name="Text Box 10"/>
          <p:cNvSpPr txBox="1">
            <a:spLocks noChangeArrowheads="1"/>
          </p:cNvSpPr>
          <p:nvPr/>
        </p:nvSpPr>
        <p:spPr bwMode="auto">
          <a:xfrm>
            <a:off x="8951913" y="3429000"/>
            <a:ext cx="1131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Reagent 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/>
              <a:t>F2</a:t>
            </a:r>
          </a:p>
        </p:txBody>
      </p:sp>
      <p:sp>
        <p:nvSpPr>
          <p:cNvPr id="9236" name="AutoShape 12"/>
          <p:cNvSpPr>
            <a:spLocks noChangeArrowheads="1"/>
          </p:cNvSpPr>
          <p:nvPr/>
        </p:nvSpPr>
        <p:spPr bwMode="auto">
          <a:xfrm>
            <a:off x="8858250" y="2514600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37" name="ZoneTexte 20"/>
          <p:cNvSpPr txBox="1">
            <a:spLocks noChangeArrowheads="1"/>
          </p:cNvSpPr>
          <p:nvPr/>
        </p:nvSpPr>
        <p:spPr bwMode="auto">
          <a:xfrm>
            <a:off x="4191000" y="5029200"/>
            <a:ext cx="4267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0070C0"/>
                </a:solidFill>
              </a:rPr>
              <a:t>dF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(t)/dt = - k</a:t>
            </a:r>
            <a:r>
              <a:rPr lang="fr-FR" altLang="fr-FR" sz="1800" baseline="-25000">
                <a:solidFill>
                  <a:srgbClr val="0070C0"/>
                </a:solidFill>
              </a:rPr>
              <a:t>a </a:t>
            </a:r>
            <a:r>
              <a:rPr lang="fr-FR" altLang="fr-FR" sz="1800">
                <a:solidFill>
                  <a:srgbClr val="0070C0"/>
                </a:solidFill>
              </a:rPr>
              <a:t>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 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 + k</a:t>
            </a:r>
            <a:r>
              <a:rPr lang="fr-FR" altLang="fr-FR" sz="1800" baseline="-25000">
                <a:solidFill>
                  <a:srgbClr val="0070C0"/>
                </a:solidFill>
              </a:rPr>
              <a:t>d</a:t>
            </a:r>
            <a:r>
              <a:rPr lang="fr-FR" altLang="fr-FR" sz="1800">
                <a:solidFill>
                  <a:srgbClr val="0070C0"/>
                </a:solidFill>
              </a:rPr>
              <a:t> F</a:t>
            </a:r>
            <a:r>
              <a:rPr lang="fr-FR" altLang="fr-FR" sz="1800" baseline="-25000">
                <a:solidFill>
                  <a:srgbClr val="0070C0"/>
                </a:solidFill>
              </a:rPr>
              <a:t>3</a:t>
            </a:r>
            <a:r>
              <a:rPr lang="fr-FR" altLang="fr-FR" sz="1800">
                <a:solidFill>
                  <a:srgbClr val="0070C0"/>
                </a:solidFill>
              </a:rPr>
              <a:t>(t)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0070C0"/>
                </a:solidFill>
              </a:rPr>
              <a:t>dF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(t)/dt = - k</a:t>
            </a:r>
            <a:r>
              <a:rPr lang="fr-FR" altLang="fr-FR" sz="1800" baseline="-25000">
                <a:solidFill>
                  <a:srgbClr val="0070C0"/>
                </a:solidFill>
              </a:rPr>
              <a:t>a </a:t>
            </a:r>
            <a:r>
              <a:rPr lang="fr-FR" altLang="fr-FR" sz="1800">
                <a:solidFill>
                  <a:srgbClr val="0070C0"/>
                </a:solidFill>
              </a:rPr>
              <a:t>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 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 + k</a:t>
            </a:r>
            <a:r>
              <a:rPr lang="fr-FR" altLang="fr-FR" sz="1800" baseline="-25000">
                <a:solidFill>
                  <a:srgbClr val="0070C0"/>
                </a:solidFill>
              </a:rPr>
              <a:t>d</a:t>
            </a:r>
            <a:r>
              <a:rPr lang="fr-FR" altLang="fr-FR" sz="1800">
                <a:solidFill>
                  <a:srgbClr val="0070C0"/>
                </a:solidFill>
              </a:rPr>
              <a:t> F</a:t>
            </a:r>
            <a:r>
              <a:rPr lang="fr-FR" altLang="fr-FR" sz="1800" baseline="-25000">
                <a:solidFill>
                  <a:srgbClr val="0070C0"/>
                </a:solidFill>
              </a:rPr>
              <a:t>3</a:t>
            </a:r>
            <a:r>
              <a:rPr lang="fr-FR" altLang="fr-FR" sz="1800">
                <a:solidFill>
                  <a:srgbClr val="0070C0"/>
                </a:solidFill>
              </a:rPr>
              <a:t>(t)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0070C0"/>
                </a:solidFill>
              </a:rPr>
              <a:t>dF</a:t>
            </a:r>
            <a:r>
              <a:rPr lang="fr-FR" altLang="fr-FR" sz="1800" baseline="-25000">
                <a:solidFill>
                  <a:srgbClr val="0070C0"/>
                </a:solidFill>
              </a:rPr>
              <a:t>3</a:t>
            </a:r>
            <a:r>
              <a:rPr lang="fr-FR" altLang="fr-FR" sz="1800">
                <a:solidFill>
                  <a:srgbClr val="0070C0"/>
                </a:solidFill>
              </a:rPr>
              <a:t>(t)/dt = + k</a:t>
            </a:r>
            <a:r>
              <a:rPr lang="fr-FR" altLang="fr-FR" sz="1800" baseline="-25000">
                <a:solidFill>
                  <a:srgbClr val="0070C0"/>
                </a:solidFill>
              </a:rPr>
              <a:t>a </a:t>
            </a:r>
            <a:r>
              <a:rPr lang="fr-FR" altLang="fr-FR" sz="1800">
                <a:solidFill>
                  <a:srgbClr val="0070C0"/>
                </a:solidFill>
              </a:rPr>
              <a:t>F</a:t>
            </a:r>
            <a:r>
              <a:rPr lang="fr-FR" altLang="fr-FR" sz="1800" baseline="-25000">
                <a:solidFill>
                  <a:srgbClr val="0070C0"/>
                </a:solidFill>
              </a:rPr>
              <a:t>1</a:t>
            </a:r>
            <a:r>
              <a:rPr lang="fr-FR" altLang="fr-FR" sz="1800">
                <a:solidFill>
                  <a:srgbClr val="0070C0"/>
                </a:solidFill>
              </a:rPr>
              <a:t>(t) F</a:t>
            </a:r>
            <a:r>
              <a:rPr lang="fr-FR" altLang="fr-FR" sz="1800" baseline="-25000">
                <a:solidFill>
                  <a:srgbClr val="0070C0"/>
                </a:solidFill>
              </a:rPr>
              <a:t>2</a:t>
            </a:r>
            <a:r>
              <a:rPr lang="fr-FR" altLang="fr-FR" sz="1800">
                <a:solidFill>
                  <a:srgbClr val="0070C0"/>
                </a:solidFill>
              </a:rPr>
              <a:t>(t) - k</a:t>
            </a:r>
            <a:r>
              <a:rPr lang="fr-FR" altLang="fr-FR" sz="1800" baseline="-25000">
                <a:solidFill>
                  <a:srgbClr val="0070C0"/>
                </a:solidFill>
              </a:rPr>
              <a:t>d</a:t>
            </a:r>
            <a:r>
              <a:rPr lang="fr-FR" altLang="fr-FR" sz="1800">
                <a:solidFill>
                  <a:srgbClr val="0070C0"/>
                </a:solidFill>
              </a:rPr>
              <a:t> F</a:t>
            </a:r>
            <a:r>
              <a:rPr lang="fr-FR" altLang="fr-FR" sz="1800" baseline="-25000">
                <a:solidFill>
                  <a:srgbClr val="0070C0"/>
                </a:solidFill>
              </a:rPr>
              <a:t>3</a:t>
            </a:r>
            <a:r>
              <a:rPr lang="fr-FR" altLang="fr-FR" sz="1800">
                <a:solidFill>
                  <a:srgbClr val="0070C0"/>
                </a:solidFill>
              </a:rPr>
              <a:t>(t)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Analytical solutions versus numerical simulations</a:t>
            </a:r>
          </a:p>
        </p:txBody>
      </p:sp>
      <p:sp>
        <p:nvSpPr>
          <p:cNvPr id="10243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fr-FR" sz="2000" dirty="0"/>
              <a:t>In all 3 previous examples, there are analytical solutions to the systems of differential equations</a:t>
            </a:r>
          </a:p>
          <a:p>
            <a:r>
              <a:rPr lang="en-US" altLang="fr-FR" sz="2000" dirty="0"/>
              <a:t>In more complex situations, the system of differential equations becomes hardly tractable (complex inputs, higher order linear systems, non-linear equations)</a:t>
            </a:r>
          </a:p>
          <a:p>
            <a:r>
              <a:rPr lang="en-US" altLang="fr-FR" sz="2000" dirty="0"/>
              <a:t>Runge–</a:t>
            </a:r>
            <a:r>
              <a:rPr lang="en-US" altLang="fr-FR" sz="2000" dirty="0" err="1"/>
              <a:t>Kutta</a:t>
            </a:r>
            <a:r>
              <a:rPr lang="en-US" altLang="fr-FR" sz="2000" dirty="0"/>
              <a:t> methods are iterative methods for the approximation of solutions of ordinary differential equations developed around 1900 by C. Runge and M. W. </a:t>
            </a:r>
            <a:r>
              <a:rPr lang="en-US" altLang="fr-FR" sz="2000" dirty="0" err="1"/>
              <a:t>Kutta</a:t>
            </a:r>
            <a:endParaRPr lang="en-US" altLang="fr-FR" sz="2000" dirty="0"/>
          </a:p>
          <a:p>
            <a:r>
              <a:rPr lang="en-US" altLang="fr-FR" sz="2000" dirty="0"/>
              <a:t>The Chu-Berman method is more recent (Chu SC, Berman M. An exponential method for the solution of systems of ordinary differential equations. Comm. ACM. 17: 699-702, 1974). It is very interesting when solutions are close to exponentials</a:t>
            </a:r>
          </a:p>
          <a:p>
            <a:r>
              <a:rPr lang="en-US" altLang="fr-FR" sz="2000" dirty="0"/>
              <a:t>In both cases, approximations of Fi(</a:t>
            </a:r>
            <a:r>
              <a:rPr lang="en-US" altLang="fr-FR" sz="2000" dirty="0" err="1"/>
              <a:t>t+Δt</a:t>
            </a:r>
            <a:r>
              <a:rPr lang="en-US" altLang="fr-FR" sz="2000" dirty="0"/>
              <a:t>) are obtained from Fi(t) and the derivatives of Fi(t) calculated from the system of differential equations</a:t>
            </a:r>
          </a:p>
          <a:p>
            <a:r>
              <a:rPr lang="en-US" altLang="fr-FR" sz="2000" dirty="0"/>
              <a:t>These iterative solutions are implemented in the software package, which also allows for parameter fitting using non-linear, weighted, least square methods</a:t>
            </a:r>
          </a:p>
        </p:txBody>
      </p:sp>
      <p:sp>
        <p:nvSpPr>
          <p:cNvPr id="10244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0B913A-1C25-497A-BE8D-B3E01AC0379D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Runge-Kutta methods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fr-FR" sz="2000" dirty="0"/>
              <a:t>Problem: knowing x(t</a:t>
            </a:r>
            <a:r>
              <a:rPr lang="en-US" altLang="fr-FR" sz="2000" baseline="-25000" dirty="0"/>
              <a:t>0</a:t>
            </a:r>
            <a:r>
              <a:rPr lang="en-US" altLang="fr-FR" sz="2000" dirty="0"/>
              <a:t>), one can calculate dx(t</a:t>
            </a:r>
            <a:r>
              <a:rPr lang="en-US" altLang="fr-FR" sz="2000" baseline="-25000" dirty="0"/>
              <a:t>0</a:t>
            </a:r>
            <a:r>
              <a:rPr lang="en-US" altLang="fr-FR" sz="2000" dirty="0"/>
              <a:t>)/</a:t>
            </a:r>
            <a:r>
              <a:rPr lang="en-US" altLang="fr-FR" sz="2000" dirty="0" err="1"/>
              <a:t>dt</a:t>
            </a:r>
            <a:r>
              <a:rPr lang="en-US" altLang="fr-FR" sz="2000" dirty="0"/>
              <a:t>, but how to calculate x(t) for t &gt; t</a:t>
            </a:r>
            <a:r>
              <a:rPr lang="en-US" altLang="fr-FR" sz="2000" baseline="-25000" dirty="0"/>
              <a:t>0</a:t>
            </a:r>
            <a:r>
              <a:rPr lang="en-US" altLang="fr-FR" sz="2000" dirty="0"/>
              <a:t>?</a:t>
            </a:r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>
              <a:defRPr/>
            </a:pPr>
            <a:endParaRPr lang="en-US" altLang="fr-FR" sz="2000" dirty="0"/>
          </a:p>
          <a:p>
            <a:pPr eaLnBrk="1" hangingPunct="1">
              <a:spcBef>
                <a:spcPct val="0"/>
              </a:spcBef>
              <a:defRPr/>
            </a:pPr>
            <a:r>
              <a:rPr lang="en-US" altLang="fr-FR" sz="2000" dirty="0"/>
              <a:t>This correction method (aka Runge-</a:t>
            </a:r>
            <a:r>
              <a:rPr lang="en-US" altLang="fr-FR" sz="2000" dirty="0" err="1"/>
              <a:t>Kutta</a:t>
            </a:r>
            <a:r>
              <a:rPr lang="en-US" altLang="fr-FR" sz="2000" dirty="0"/>
              <a:t> method) gives a 4</a:t>
            </a:r>
            <a:r>
              <a:rPr lang="en-US" altLang="fr-FR" sz="2000" baseline="30000" dirty="0"/>
              <a:t>th</a:t>
            </a:r>
            <a:r>
              <a:rPr lang="en-US" altLang="fr-FR" sz="2000" dirty="0"/>
              <a:t> order approximation, meaning that the error is in the range of h</a:t>
            </a:r>
            <a:r>
              <a:rPr lang="en-US" altLang="fr-FR" sz="2000" baseline="30000" dirty="0"/>
              <a:t>5</a:t>
            </a:r>
            <a:r>
              <a:rPr lang="en-US" altLang="fr-FR" sz="2000" dirty="0"/>
              <a:t>. Reducing h minimizes the error for one step but increases the number of steps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fr-FR" sz="2000" dirty="0"/>
              <a:t>Higher order Runge-</a:t>
            </a:r>
            <a:r>
              <a:rPr lang="en-US" altLang="fr-FR" sz="2000" dirty="0" err="1"/>
              <a:t>Kutta</a:t>
            </a:r>
            <a:r>
              <a:rPr lang="en-US" altLang="fr-FR" sz="2000" dirty="0"/>
              <a:t> and more sophisticated methods have been developed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fr-FR" sz="2000" dirty="0"/>
              <a:t>The Chu-Berman method is similar. It assumes that the solution is locally close to an exponential. It requires a matrix representation of the system of differential equations </a:t>
            </a:r>
          </a:p>
          <a:p>
            <a:pPr marL="0" indent="0">
              <a:buFontTx/>
              <a:buNone/>
              <a:defRPr/>
            </a:pPr>
            <a:endParaRPr lang="fr-FR" sz="2000" dirty="0"/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22C07A-15B6-4546-806E-D776E50CD533}" type="slidenum">
              <a:rPr lang="fr-FR" altLang="fr-FR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400"/>
          </a:p>
        </p:txBody>
      </p:sp>
      <p:sp>
        <p:nvSpPr>
          <p:cNvPr id="11269" name="ZoneTexte 7"/>
          <p:cNvSpPr txBox="1">
            <a:spLocks noChangeArrowheads="1"/>
          </p:cNvSpPr>
          <p:nvPr/>
        </p:nvSpPr>
        <p:spPr bwMode="auto">
          <a:xfrm>
            <a:off x="6477000" y="2286000"/>
            <a:ext cx="34496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i="1"/>
              <a:t>dx(t)/dt</a:t>
            </a:r>
            <a:r>
              <a:rPr lang="fr-FR" altLang="fr-FR" sz="1800"/>
              <a:t> = </a:t>
            </a:r>
            <a:r>
              <a:rPr lang="fr-FR" altLang="fr-FR" sz="1800" i="1"/>
              <a:t>f</a:t>
            </a:r>
            <a:r>
              <a:rPr lang="fr-FR" altLang="fr-FR" sz="1800"/>
              <a:t> (</a:t>
            </a:r>
            <a:r>
              <a:rPr lang="fr-FR" altLang="fr-FR" sz="1800" i="1"/>
              <a:t>t</a:t>
            </a:r>
            <a:r>
              <a:rPr lang="fr-FR" altLang="fr-FR" sz="1800"/>
              <a:t>, </a:t>
            </a:r>
            <a:r>
              <a:rPr lang="fr-FR" altLang="fr-FR" sz="1800" i="1"/>
              <a:t>x</a:t>
            </a:r>
            <a:r>
              <a:rPr lang="fr-FR" altLang="fr-FR" sz="1800"/>
              <a:t>)</a:t>
            </a:r>
            <a:endParaRPr lang="fr-FR" altLang="fr-FR" sz="1800" baseline="-250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fr-FR" sz="1800" i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fr-FR" sz="1800" i="1"/>
              <a:t>a</a:t>
            </a:r>
            <a:r>
              <a:rPr lang="pt-BR" altLang="fr-FR" sz="1800"/>
              <a:t> = </a:t>
            </a:r>
            <a:r>
              <a:rPr lang="pt-BR" altLang="fr-FR" sz="1800" i="1"/>
              <a:t>f</a:t>
            </a:r>
            <a:r>
              <a:rPr lang="pt-BR" altLang="fr-FR" sz="1800"/>
              <a:t> (</a:t>
            </a:r>
            <a:r>
              <a:rPr lang="pt-BR" altLang="fr-FR" sz="1800" i="1"/>
              <a:t>t</a:t>
            </a:r>
            <a:r>
              <a:rPr lang="pt-BR" altLang="fr-FR" sz="1800" i="1" baseline="-25000"/>
              <a:t>n</a:t>
            </a:r>
            <a:r>
              <a:rPr lang="pt-BR" altLang="fr-FR" sz="1800"/>
              <a:t>, </a:t>
            </a: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/>
              <a:t>)</a:t>
            </a:r>
            <a:br>
              <a:rPr lang="pt-BR" altLang="fr-FR" sz="1800"/>
            </a:br>
            <a:r>
              <a:rPr lang="pt-BR" altLang="fr-FR" sz="1800" i="1"/>
              <a:t>b</a:t>
            </a:r>
            <a:r>
              <a:rPr lang="pt-BR" altLang="fr-FR" sz="1800"/>
              <a:t> = </a:t>
            </a:r>
            <a:r>
              <a:rPr lang="pt-BR" altLang="fr-FR" sz="1800" i="1"/>
              <a:t>f</a:t>
            </a:r>
            <a:r>
              <a:rPr lang="pt-BR" altLang="fr-FR" sz="1800"/>
              <a:t> (</a:t>
            </a:r>
            <a:r>
              <a:rPr lang="pt-BR" altLang="fr-FR" sz="1800" i="1"/>
              <a:t>t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 baseline="30000"/>
              <a:t>h</a:t>
            </a:r>
            <a:r>
              <a:rPr lang="pt-BR" altLang="fr-FR" sz="1800"/>
              <a:t>⁄</a:t>
            </a:r>
            <a:r>
              <a:rPr lang="pt-BR" altLang="fr-FR" sz="1800" baseline="-25000"/>
              <a:t>2</a:t>
            </a:r>
            <a:r>
              <a:rPr lang="pt-BR" altLang="fr-FR" sz="1800"/>
              <a:t>, </a:t>
            </a: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 baseline="30000"/>
              <a:t>h</a:t>
            </a:r>
            <a:r>
              <a:rPr lang="pt-BR" altLang="fr-FR" sz="1800"/>
              <a:t>⁄</a:t>
            </a:r>
            <a:r>
              <a:rPr lang="pt-BR" altLang="fr-FR" sz="1800" baseline="-25000"/>
              <a:t>2</a:t>
            </a:r>
            <a:r>
              <a:rPr lang="pt-BR" altLang="fr-FR" sz="1800"/>
              <a:t> </a:t>
            </a:r>
            <a:r>
              <a:rPr lang="pt-BR" altLang="fr-FR" sz="1800" i="1"/>
              <a:t>a</a:t>
            </a:r>
            <a:r>
              <a:rPr lang="pt-BR" altLang="fr-FR" sz="1800"/>
              <a:t>)</a:t>
            </a:r>
            <a:br>
              <a:rPr lang="pt-BR" altLang="fr-FR" sz="1800"/>
            </a:br>
            <a:r>
              <a:rPr lang="pt-BR" altLang="fr-FR" sz="1800" i="1"/>
              <a:t>c</a:t>
            </a:r>
            <a:r>
              <a:rPr lang="pt-BR" altLang="fr-FR" sz="1800"/>
              <a:t> = </a:t>
            </a:r>
            <a:r>
              <a:rPr lang="pt-BR" altLang="fr-FR" sz="1800" i="1"/>
              <a:t>f</a:t>
            </a:r>
            <a:r>
              <a:rPr lang="pt-BR" altLang="fr-FR" sz="1800"/>
              <a:t> (</a:t>
            </a:r>
            <a:r>
              <a:rPr lang="pt-BR" altLang="fr-FR" sz="1800" i="1"/>
              <a:t>t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 baseline="30000"/>
              <a:t>h</a:t>
            </a:r>
            <a:r>
              <a:rPr lang="pt-BR" altLang="fr-FR" sz="1800"/>
              <a:t>⁄</a:t>
            </a:r>
            <a:r>
              <a:rPr lang="pt-BR" altLang="fr-FR" sz="1800" baseline="-25000"/>
              <a:t>2</a:t>
            </a:r>
            <a:r>
              <a:rPr lang="pt-BR" altLang="fr-FR" sz="1800"/>
              <a:t>, </a:t>
            </a: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 baseline="30000"/>
              <a:t>h</a:t>
            </a:r>
            <a:r>
              <a:rPr lang="pt-BR" altLang="fr-FR" sz="1800"/>
              <a:t>⁄</a:t>
            </a:r>
            <a:r>
              <a:rPr lang="pt-BR" altLang="fr-FR" sz="1800" baseline="-25000"/>
              <a:t>2</a:t>
            </a:r>
            <a:r>
              <a:rPr lang="pt-BR" altLang="fr-FR" sz="1800"/>
              <a:t> </a:t>
            </a:r>
            <a:r>
              <a:rPr lang="pt-BR" altLang="fr-FR" sz="1800" i="1"/>
              <a:t>b</a:t>
            </a:r>
            <a:r>
              <a:rPr lang="pt-BR" altLang="fr-FR" sz="1800"/>
              <a:t>)</a:t>
            </a:r>
            <a:br>
              <a:rPr lang="pt-BR" altLang="fr-FR" sz="1800"/>
            </a:br>
            <a:r>
              <a:rPr lang="pt-BR" altLang="fr-FR" sz="1800" i="1"/>
              <a:t>d</a:t>
            </a:r>
            <a:r>
              <a:rPr lang="pt-BR" altLang="fr-FR" sz="1800"/>
              <a:t> = </a:t>
            </a:r>
            <a:r>
              <a:rPr lang="pt-BR" altLang="fr-FR" sz="1800" i="1"/>
              <a:t>f</a:t>
            </a:r>
            <a:r>
              <a:rPr lang="pt-BR" altLang="fr-FR" sz="1800"/>
              <a:t> (</a:t>
            </a:r>
            <a:r>
              <a:rPr lang="pt-BR" altLang="fr-FR" sz="1800" i="1"/>
              <a:t>t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/>
              <a:t>h</a:t>
            </a:r>
            <a:r>
              <a:rPr lang="pt-BR" altLang="fr-FR" sz="1800"/>
              <a:t>, </a:t>
            </a: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/>
              <a:t>h</a:t>
            </a:r>
            <a:r>
              <a:rPr lang="pt-BR" altLang="fr-FR" sz="1800"/>
              <a:t> </a:t>
            </a:r>
            <a:r>
              <a:rPr lang="pt-BR" altLang="fr-FR" sz="1800" i="1"/>
              <a:t>c</a:t>
            </a:r>
            <a:r>
              <a:rPr lang="pt-BR" altLang="fr-FR" sz="1800"/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fr-FR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 baseline="-25000"/>
              <a:t>+1</a:t>
            </a:r>
            <a:r>
              <a:rPr lang="pt-BR" altLang="fr-FR" sz="1800"/>
              <a:t> = </a:t>
            </a:r>
            <a:r>
              <a:rPr lang="pt-BR" altLang="fr-FR" sz="1800" i="1"/>
              <a:t>x</a:t>
            </a:r>
            <a:r>
              <a:rPr lang="pt-BR" altLang="fr-FR" sz="1800" i="1" baseline="-25000"/>
              <a:t>n</a:t>
            </a:r>
            <a:r>
              <a:rPr lang="pt-BR" altLang="fr-FR" sz="1800"/>
              <a:t> + </a:t>
            </a:r>
            <a:r>
              <a:rPr lang="pt-BR" altLang="fr-FR" sz="1800" i="1" baseline="30000"/>
              <a:t>h</a:t>
            </a:r>
            <a:r>
              <a:rPr lang="pt-BR" altLang="fr-FR" sz="1800"/>
              <a:t>⁄</a:t>
            </a:r>
            <a:r>
              <a:rPr lang="pt-BR" altLang="fr-FR" sz="1800" baseline="-25000"/>
              <a:t>6</a:t>
            </a:r>
            <a:r>
              <a:rPr lang="pt-BR" altLang="fr-FR" sz="1800"/>
              <a:t> (</a:t>
            </a:r>
            <a:r>
              <a:rPr lang="pt-BR" altLang="fr-FR" sz="1800" i="1"/>
              <a:t>a</a:t>
            </a:r>
            <a:r>
              <a:rPr lang="pt-BR" altLang="fr-FR" sz="1800"/>
              <a:t> + 2 </a:t>
            </a:r>
            <a:r>
              <a:rPr lang="pt-BR" altLang="fr-FR" sz="1800" i="1"/>
              <a:t>b</a:t>
            </a:r>
            <a:r>
              <a:rPr lang="pt-BR" altLang="fr-FR" sz="1800"/>
              <a:t> + 2 </a:t>
            </a:r>
            <a:r>
              <a:rPr lang="pt-BR" altLang="fr-FR" sz="1800" i="1"/>
              <a:t>c</a:t>
            </a:r>
            <a:r>
              <a:rPr lang="pt-BR" altLang="fr-FR" sz="1800"/>
              <a:t> + </a:t>
            </a:r>
            <a:r>
              <a:rPr lang="pt-BR" altLang="fr-FR" sz="1800" i="1"/>
              <a:t>d</a:t>
            </a:r>
            <a:r>
              <a:rPr lang="pt-BR" altLang="fr-FR" sz="1800"/>
              <a:t>)</a:t>
            </a:r>
            <a:r>
              <a:rPr lang="fr-FR" altLang="fr-FR" sz="1800"/>
              <a:t> </a:t>
            </a:r>
          </a:p>
        </p:txBody>
      </p:sp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2085975"/>
            <a:ext cx="36195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8330</TotalTime>
  <Words>3126</Words>
  <Application>Microsoft Office PowerPoint</Application>
  <PresentationFormat>Grand écran</PresentationFormat>
  <Paragraphs>500</Paragraphs>
  <Slides>39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2" baseType="lpstr">
      <vt:lpstr>Arial</vt:lpstr>
      <vt:lpstr>Calibri</vt:lpstr>
      <vt:lpstr>Modèle par défaut</vt:lpstr>
      <vt:lpstr>Kinetic analyses</vt:lpstr>
      <vt:lpstr>Kinetic Modeling</vt:lpstr>
      <vt:lpstr>Kinetics</vt:lpstr>
      <vt:lpstr>Compartment modeling</vt:lpstr>
      <vt:lpstr>Two-compartment pharmacokinetic model</vt:lpstr>
      <vt:lpstr>Radioactive decay</vt:lpstr>
      <vt:lpstr>Chemical reaction</vt:lpstr>
      <vt:lpstr>Analytical solutions versus numerical simulations</vt:lpstr>
      <vt:lpstr>Runge-Kutta methods</vt:lpstr>
      <vt:lpstr>Software packages</vt:lpstr>
      <vt:lpstr>Alternative: Kinetics</vt:lpstr>
      <vt:lpstr>How does it work?</vt:lpstr>
      <vt:lpstr>Loading the add-in</vt:lpstr>
      <vt:lpstr>Excel data sheet</vt:lpstr>
      <vt:lpstr>PK modeling</vt:lpstr>
      <vt:lpstr>Aknowledgments</vt:lpstr>
      <vt:lpstr>Need for extended PK analysis</vt:lpstr>
      <vt:lpstr>Physiological modeling</vt:lpstr>
      <vt:lpstr>Multi-compartment modeling</vt:lpstr>
      <vt:lpstr>Simplified models</vt:lpstr>
      <vt:lpstr>Differential equations</vt:lpstr>
      <vt:lpstr>Modeling a multi-tissue biodistribution study </vt:lpstr>
      <vt:lpstr>Least-square fit and maximum likelihood</vt:lpstr>
      <vt:lpstr>Weighting</vt:lpstr>
      <vt:lpstr>Parameter estimation algorithm</vt:lpstr>
      <vt:lpstr>examples</vt:lpstr>
      <vt:lpstr>Pharmacokinetics of an antibody in mouse</vt:lpstr>
      <vt:lpstr>Blood pharmacokinetics: how many exponentials?</vt:lpstr>
      <vt:lpstr>Modeling  a multi-tissue biodistribution study </vt:lpstr>
      <vt:lpstr>Another example</vt:lpstr>
      <vt:lpstr>Another example</vt:lpstr>
      <vt:lpstr>Micro-constants and pharmacokinetic parameters</vt:lpstr>
      <vt:lpstr>AUC and dosimetry</vt:lpstr>
      <vt:lpstr>Other software packages</vt:lpstr>
      <vt:lpstr>Blood pharmacokinetics of albumin</vt:lpstr>
      <vt:lpstr>Fitting multiple exponentials</vt:lpstr>
      <vt:lpstr>A simple software for PK analysis</vt:lpstr>
      <vt:lpstr>"Population kinetics"</vt:lpstr>
      <vt:lpstr>"Interactions"</vt:lpstr>
    </vt:vector>
  </TitlesOfParts>
  <Company>Personnel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Multi-tissue pharmacokinetics</dc:title>
  <dc:creator>Jacques Barbet</dc:creator>
  <cp:lastModifiedBy>Jacques Barbet</cp:lastModifiedBy>
  <cp:revision>254</cp:revision>
  <dcterms:created xsi:type="dcterms:W3CDTF">2011-01-29T16:48:22Z</dcterms:created>
  <dcterms:modified xsi:type="dcterms:W3CDTF">2019-08-26T09:49:35Z</dcterms:modified>
</cp:coreProperties>
</file>